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2" r:id="rId5"/>
    <p:sldId id="297" r:id="rId6"/>
    <p:sldId id="298" r:id="rId7"/>
    <p:sldId id="299" r:id="rId8"/>
    <p:sldId id="279" r:id="rId9"/>
    <p:sldId id="281" r:id="rId10"/>
    <p:sldId id="282" r:id="rId11"/>
    <p:sldId id="263" r:id="rId12"/>
    <p:sldId id="288" r:id="rId13"/>
    <p:sldId id="290" r:id="rId14"/>
    <p:sldId id="292" r:id="rId15"/>
    <p:sldId id="265" r:id="rId16"/>
    <p:sldId id="286" r:id="rId17"/>
    <p:sldId id="266" r:id="rId18"/>
  </p:sldIdLst>
  <p:sldSz cx="10693400" cy="7562850"/>
  <p:notesSz cx="10693400" cy="756285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92" autoAdjust="0"/>
    <p:restoredTop sz="94660"/>
  </p:normalViewPr>
  <p:slideViewPr>
    <p:cSldViewPr>
      <p:cViewPr varScale="1">
        <p:scale>
          <a:sx n="63" d="100"/>
          <a:sy n="63" d="100"/>
        </p:scale>
        <p:origin x="1302" y="7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9F9715DD-BC7F-469E-869C-8661B6E9CB40}" type="datetimeFigureOut">
              <a:rPr lang="ru-RU" smtClean="0"/>
              <a:pPr/>
              <a:t>22.01.2018</a:t>
            </a:fld>
            <a:endParaRPr lang="ru-RU"/>
          </a:p>
        </p:txBody>
      </p:sp>
      <p:sp>
        <p:nvSpPr>
          <p:cNvPr id="4" name="Образ слайда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6BD5EE0B-23D8-4415-A0D2-898B64F5D394}" type="slidenum">
              <a:rPr lang="ru-RU" smtClean="0"/>
              <a:pPr/>
              <a:t>‹#›</a:t>
            </a:fld>
            <a:endParaRPr lang="ru-RU"/>
          </a:p>
        </p:txBody>
      </p:sp>
    </p:spTree>
    <p:extLst>
      <p:ext uri="{BB962C8B-B14F-4D97-AF65-F5344CB8AC3E}">
        <p14:creationId xmlns:p14="http://schemas.microsoft.com/office/powerpoint/2010/main" val="3216983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D5EE0B-23D8-4415-A0D2-898B64F5D394}" type="slidenum">
              <a:rPr lang="ru-RU" smtClean="0"/>
              <a:pPr/>
              <a:t>8</a:t>
            </a:fld>
            <a:endParaRPr lang="ru-RU"/>
          </a:p>
        </p:txBody>
      </p:sp>
    </p:spTree>
    <p:extLst>
      <p:ext uri="{BB962C8B-B14F-4D97-AF65-F5344CB8AC3E}">
        <p14:creationId xmlns:p14="http://schemas.microsoft.com/office/powerpoint/2010/main" val="760987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BD5EE0B-23D8-4415-A0D2-898B64F5D394}" type="slidenum">
              <a:rPr lang="ru-RU" smtClean="0"/>
              <a:pPr/>
              <a:t>9</a:t>
            </a:fld>
            <a:endParaRPr lang="ru-RU"/>
          </a:p>
        </p:txBody>
      </p:sp>
    </p:spTree>
    <p:extLst>
      <p:ext uri="{BB962C8B-B14F-4D97-AF65-F5344CB8AC3E}">
        <p14:creationId xmlns:p14="http://schemas.microsoft.com/office/powerpoint/2010/main" val="4172301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D5EE0B-23D8-4415-A0D2-898B64F5D394}" type="slidenum">
              <a:rPr kumimoji="0" lang="ru-RU" sz="11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ru-RU" sz="11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7302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295" y="0"/>
            <a:ext cx="10690860" cy="7560309"/>
          </a:xfrm>
          <a:custGeom>
            <a:avLst/>
            <a:gdLst/>
            <a:ahLst/>
            <a:cxnLst/>
            <a:rect l="l" t="t" r="r" b="b"/>
            <a:pathLst>
              <a:path w="10690860" h="7560309">
                <a:moveTo>
                  <a:pt x="0" y="7560056"/>
                </a:moveTo>
                <a:lnTo>
                  <a:pt x="10690707" y="7560056"/>
                </a:lnTo>
                <a:lnTo>
                  <a:pt x="10690707" y="0"/>
                </a:lnTo>
                <a:lnTo>
                  <a:pt x="0" y="0"/>
                </a:lnTo>
                <a:lnTo>
                  <a:pt x="0" y="7560056"/>
                </a:lnTo>
                <a:close/>
              </a:path>
            </a:pathLst>
          </a:custGeom>
          <a:solidFill>
            <a:srgbClr val="F2F2F3"/>
          </a:solidFill>
        </p:spPr>
        <p:txBody>
          <a:bodyPr wrap="square" lIns="0" tIns="0" rIns="0" bIns="0" rtlCol="0"/>
          <a:lstStyle/>
          <a:p>
            <a:endParaRPr/>
          </a:p>
        </p:txBody>
      </p:sp>
      <p:sp>
        <p:nvSpPr>
          <p:cNvPr id="17" name="bk object 17"/>
          <p:cNvSpPr/>
          <p:nvPr/>
        </p:nvSpPr>
        <p:spPr>
          <a:xfrm>
            <a:off x="1288" y="28181"/>
            <a:ext cx="10690714" cy="3761511"/>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5000" b="1" i="0">
                <a:solidFill>
                  <a:srgbClr val="1C1C1B"/>
                </a:solidFill>
                <a:latin typeface="Century Gothic"/>
                <a:cs typeface="Century Gothic"/>
              </a:defRPr>
            </a:lvl1pPr>
          </a:lstStyle>
          <a:p>
            <a:endParaRPr/>
          </a:p>
        </p:txBody>
      </p:sp>
      <p:sp>
        <p:nvSpPr>
          <p:cNvPr id="3" name="Holder 3"/>
          <p:cNvSpPr>
            <a:spLocks noGrp="1"/>
          </p:cNvSpPr>
          <p:nvPr>
            <p:ph type="body" idx="1"/>
          </p:nvPr>
        </p:nvSpPr>
        <p:spPr/>
        <p:txBody>
          <a:bodyPr lIns="0" tIns="0" rIns="0" bIns="0"/>
          <a:lstStyle>
            <a:lvl1pPr>
              <a:defRPr sz="1600" b="0" i="0">
                <a:solidFill>
                  <a:srgbClr val="1C1C1B"/>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00" b="1" i="0">
                <a:solidFill>
                  <a:srgbClr val="1C1C1B"/>
                </a:solidFill>
                <a:latin typeface="Century Gothic"/>
                <a:cs typeface="Century Gothic"/>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00" b="1" i="0">
                <a:solidFill>
                  <a:srgbClr val="1C1C1B"/>
                </a:solidFill>
                <a:latin typeface="Century Gothic"/>
                <a:cs typeface="Century Gothic"/>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0686237" cy="756005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1847532"/>
            <a:ext cx="10692130" cy="3302000"/>
          </a:xfrm>
          <a:custGeom>
            <a:avLst/>
            <a:gdLst/>
            <a:ahLst/>
            <a:cxnLst/>
            <a:rect l="l" t="t" r="r" b="b"/>
            <a:pathLst>
              <a:path w="10692130" h="3302000">
                <a:moveTo>
                  <a:pt x="0" y="0"/>
                </a:moveTo>
                <a:lnTo>
                  <a:pt x="10692003" y="0"/>
                </a:lnTo>
                <a:lnTo>
                  <a:pt x="10692003" y="3301428"/>
                </a:lnTo>
                <a:lnTo>
                  <a:pt x="0" y="3301428"/>
                </a:lnTo>
                <a:lnTo>
                  <a:pt x="0" y="0"/>
                </a:lnTo>
                <a:close/>
              </a:path>
            </a:pathLst>
          </a:custGeom>
          <a:solidFill>
            <a:srgbClr val="000001">
              <a:alpha val="47999"/>
            </a:srgbClr>
          </a:solidFill>
        </p:spPr>
        <p:txBody>
          <a:bodyPr wrap="square" lIns="0" tIns="0" rIns="0" bIns="0" rtlCol="0"/>
          <a:lstStyle/>
          <a:p>
            <a:endParaRPr/>
          </a:p>
        </p:txBody>
      </p:sp>
      <p:sp>
        <p:nvSpPr>
          <p:cNvPr id="18" name="bk object 18"/>
          <p:cNvSpPr/>
          <p:nvPr/>
        </p:nvSpPr>
        <p:spPr>
          <a:xfrm>
            <a:off x="3941330" y="3847795"/>
            <a:ext cx="253365" cy="309245"/>
          </a:xfrm>
          <a:custGeom>
            <a:avLst/>
            <a:gdLst/>
            <a:ahLst/>
            <a:cxnLst/>
            <a:rect l="l" t="t" r="r" b="b"/>
            <a:pathLst>
              <a:path w="253364" h="309245">
                <a:moveTo>
                  <a:pt x="252895" y="0"/>
                </a:moveTo>
                <a:lnTo>
                  <a:pt x="221881" y="0"/>
                </a:lnTo>
                <a:lnTo>
                  <a:pt x="206297" y="49833"/>
                </a:lnTo>
                <a:lnTo>
                  <a:pt x="184881" y="96797"/>
                </a:lnTo>
                <a:lnTo>
                  <a:pt x="158039" y="140455"/>
                </a:lnTo>
                <a:lnTo>
                  <a:pt x="126174" y="180365"/>
                </a:lnTo>
                <a:lnTo>
                  <a:pt x="84099" y="220829"/>
                </a:lnTo>
                <a:lnTo>
                  <a:pt x="36575" y="255168"/>
                </a:lnTo>
                <a:lnTo>
                  <a:pt x="0" y="308724"/>
                </a:lnTo>
                <a:lnTo>
                  <a:pt x="41484" y="287409"/>
                </a:lnTo>
                <a:lnTo>
                  <a:pt x="80233" y="262097"/>
                </a:lnTo>
                <a:lnTo>
                  <a:pt x="115994" y="233073"/>
                </a:lnTo>
                <a:lnTo>
                  <a:pt x="148513" y="200621"/>
                </a:lnTo>
                <a:lnTo>
                  <a:pt x="177142" y="165552"/>
                </a:lnTo>
                <a:lnTo>
                  <a:pt x="202137" y="127685"/>
                </a:lnTo>
                <a:lnTo>
                  <a:pt x="223255" y="87292"/>
                </a:lnTo>
                <a:lnTo>
                  <a:pt x="240255" y="44640"/>
                </a:lnTo>
                <a:lnTo>
                  <a:pt x="252895" y="0"/>
                </a:lnTo>
                <a:close/>
              </a:path>
            </a:pathLst>
          </a:custGeom>
          <a:solidFill>
            <a:srgbClr val="008E38"/>
          </a:solidFill>
        </p:spPr>
        <p:txBody>
          <a:bodyPr wrap="square" lIns="0" tIns="0" rIns="0" bIns="0" rtlCol="0"/>
          <a:lstStyle/>
          <a:p>
            <a:endParaRPr/>
          </a:p>
        </p:txBody>
      </p:sp>
      <p:sp>
        <p:nvSpPr>
          <p:cNvPr id="19" name="bk object 19"/>
          <p:cNvSpPr/>
          <p:nvPr/>
        </p:nvSpPr>
        <p:spPr>
          <a:xfrm>
            <a:off x="3807345" y="3847795"/>
            <a:ext cx="594995" cy="544195"/>
          </a:xfrm>
          <a:custGeom>
            <a:avLst/>
            <a:gdLst/>
            <a:ahLst/>
            <a:cxnLst/>
            <a:rect l="l" t="t" r="r" b="b"/>
            <a:pathLst>
              <a:path w="594995" h="544195">
                <a:moveTo>
                  <a:pt x="128277" y="524078"/>
                </a:moveTo>
                <a:lnTo>
                  <a:pt x="69342" y="524078"/>
                </a:lnTo>
                <a:lnTo>
                  <a:pt x="113842" y="544156"/>
                </a:lnTo>
                <a:lnTo>
                  <a:pt x="128277" y="524078"/>
                </a:lnTo>
                <a:close/>
              </a:path>
              <a:path w="594995" h="544195">
                <a:moveTo>
                  <a:pt x="139351" y="495096"/>
                </a:moveTo>
                <a:lnTo>
                  <a:pt x="63855" y="495096"/>
                </a:lnTo>
                <a:lnTo>
                  <a:pt x="68884" y="524217"/>
                </a:lnTo>
                <a:lnTo>
                  <a:pt x="69342" y="524078"/>
                </a:lnTo>
                <a:lnTo>
                  <a:pt x="128277" y="524078"/>
                </a:lnTo>
                <a:lnTo>
                  <a:pt x="142328" y="504532"/>
                </a:lnTo>
                <a:lnTo>
                  <a:pt x="142773" y="504418"/>
                </a:lnTo>
                <a:lnTo>
                  <a:pt x="139351" y="495096"/>
                </a:lnTo>
                <a:close/>
              </a:path>
              <a:path w="594995" h="544195">
                <a:moveTo>
                  <a:pt x="548208" y="0"/>
                </a:moveTo>
                <a:lnTo>
                  <a:pt x="404228" y="0"/>
                </a:lnTo>
                <a:lnTo>
                  <a:pt x="389489" y="49410"/>
                </a:lnTo>
                <a:lnTo>
                  <a:pt x="369745" y="96434"/>
                </a:lnTo>
                <a:lnTo>
                  <a:pt x="345310" y="140759"/>
                </a:lnTo>
                <a:lnTo>
                  <a:pt x="316495" y="182074"/>
                </a:lnTo>
                <a:lnTo>
                  <a:pt x="283614" y="220067"/>
                </a:lnTo>
                <a:lnTo>
                  <a:pt x="246979" y="254426"/>
                </a:lnTo>
                <a:lnTo>
                  <a:pt x="206903" y="284838"/>
                </a:lnTo>
                <a:lnTo>
                  <a:pt x="163698" y="310991"/>
                </a:lnTo>
                <a:lnTo>
                  <a:pt x="117678" y="332574"/>
                </a:lnTo>
                <a:lnTo>
                  <a:pt x="0" y="504774"/>
                </a:lnTo>
                <a:lnTo>
                  <a:pt x="16163" y="502969"/>
                </a:lnTo>
                <a:lnTo>
                  <a:pt x="32194" y="500754"/>
                </a:lnTo>
                <a:lnTo>
                  <a:pt x="48091" y="498130"/>
                </a:lnTo>
                <a:lnTo>
                  <a:pt x="63855" y="495096"/>
                </a:lnTo>
                <a:lnTo>
                  <a:pt x="139351" y="495096"/>
                </a:lnTo>
                <a:lnTo>
                  <a:pt x="132549" y="476567"/>
                </a:lnTo>
                <a:lnTo>
                  <a:pt x="154183" y="468985"/>
                </a:lnTo>
                <a:lnTo>
                  <a:pt x="175447" y="460628"/>
                </a:lnTo>
                <a:lnTo>
                  <a:pt x="196325" y="451510"/>
                </a:lnTo>
                <a:lnTo>
                  <a:pt x="216801" y="441642"/>
                </a:lnTo>
                <a:lnTo>
                  <a:pt x="290917" y="441642"/>
                </a:lnTo>
                <a:lnTo>
                  <a:pt x="295109" y="430555"/>
                </a:lnTo>
                <a:lnTo>
                  <a:pt x="295490" y="430352"/>
                </a:lnTo>
                <a:lnTo>
                  <a:pt x="278384" y="406069"/>
                </a:lnTo>
                <a:lnTo>
                  <a:pt x="297237" y="393161"/>
                </a:lnTo>
                <a:lnTo>
                  <a:pt x="315588" y="379590"/>
                </a:lnTo>
                <a:lnTo>
                  <a:pt x="333415" y="365371"/>
                </a:lnTo>
                <a:lnTo>
                  <a:pt x="350697" y="350520"/>
                </a:lnTo>
                <a:lnTo>
                  <a:pt x="420429" y="350520"/>
                </a:lnTo>
                <a:lnTo>
                  <a:pt x="423519" y="319595"/>
                </a:lnTo>
                <a:lnTo>
                  <a:pt x="423849" y="319278"/>
                </a:lnTo>
                <a:lnTo>
                  <a:pt x="401015" y="300228"/>
                </a:lnTo>
                <a:lnTo>
                  <a:pt x="415863" y="282936"/>
                </a:lnTo>
                <a:lnTo>
                  <a:pt x="430075" y="265101"/>
                </a:lnTo>
                <a:lnTo>
                  <a:pt x="443645" y="246744"/>
                </a:lnTo>
                <a:lnTo>
                  <a:pt x="456565" y="227888"/>
                </a:lnTo>
                <a:lnTo>
                  <a:pt x="525253" y="227888"/>
                </a:lnTo>
                <a:lnTo>
                  <a:pt x="526732" y="227329"/>
                </a:lnTo>
                <a:lnTo>
                  <a:pt x="518871" y="179171"/>
                </a:lnTo>
                <a:lnTo>
                  <a:pt x="519074" y="178777"/>
                </a:lnTo>
                <a:lnTo>
                  <a:pt x="492137" y="166331"/>
                </a:lnTo>
                <a:lnTo>
                  <a:pt x="501986" y="145855"/>
                </a:lnTo>
                <a:lnTo>
                  <a:pt x="511101" y="124972"/>
                </a:lnTo>
                <a:lnTo>
                  <a:pt x="519469" y="103697"/>
                </a:lnTo>
                <a:lnTo>
                  <a:pt x="527075" y="82042"/>
                </a:lnTo>
                <a:lnTo>
                  <a:pt x="568630" y="82042"/>
                </a:lnTo>
                <a:lnTo>
                  <a:pt x="594652" y="63334"/>
                </a:lnTo>
                <a:lnTo>
                  <a:pt x="574586" y="18834"/>
                </a:lnTo>
                <a:lnTo>
                  <a:pt x="574700" y="18415"/>
                </a:lnTo>
                <a:lnTo>
                  <a:pt x="545592" y="13373"/>
                </a:lnTo>
                <a:lnTo>
                  <a:pt x="546531" y="8928"/>
                </a:lnTo>
                <a:lnTo>
                  <a:pt x="547382" y="4483"/>
                </a:lnTo>
                <a:lnTo>
                  <a:pt x="548208" y="0"/>
                </a:lnTo>
                <a:close/>
              </a:path>
              <a:path w="594995" h="544195">
                <a:moveTo>
                  <a:pt x="280824" y="468337"/>
                </a:moveTo>
                <a:lnTo>
                  <a:pt x="229666" y="468337"/>
                </a:lnTo>
                <a:lnTo>
                  <a:pt x="277837" y="476237"/>
                </a:lnTo>
                <a:lnTo>
                  <a:pt x="280824" y="468337"/>
                </a:lnTo>
                <a:close/>
              </a:path>
              <a:path w="594995" h="544195">
                <a:moveTo>
                  <a:pt x="290917" y="441642"/>
                </a:moveTo>
                <a:lnTo>
                  <a:pt x="216801" y="441642"/>
                </a:lnTo>
                <a:lnTo>
                  <a:pt x="229235" y="468579"/>
                </a:lnTo>
                <a:lnTo>
                  <a:pt x="229666" y="468337"/>
                </a:lnTo>
                <a:lnTo>
                  <a:pt x="280824" y="468337"/>
                </a:lnTo>
                <a:lnTo>
                  <a:pt x="290917" y="441642"/>
                </a:lnTo>
                <a:close/>
              </a:path>
              <a:path w="594995" h="544195">
                <a:moveTo>
                  <a:pt x="420429" y="350520"/>
                </a:moveTo>
                <a:lnTo>
                  <a:pt x="350697" y="350520"/>
                </a:lnTo>
                <a:lnTo>
                  <a:pt x="369747" y="373341"/>
                </a:lnTo>
                <a:lnTo>
                  <a:pt x="370090" y="373024"/>
                </a:lnTo>
                <a:lnTo>
                  <a:pt x="418668" y="368147"/>
                </a:lnTo>
                <a:lnTo>
                  <a:pt x="420429" y="350520"/>
                </a:lnTo>
                <a:close/>
              </a:path>
              <a:path w="594995" h="544195">
                <a:moveTo>
                  <a:pt x="525253" y="227888"/>
                </a:moveTo>
                <a:lnTo>
                  <a:pt x="456565" y="227888"/>
                </a:lnTo>
                <a:lnTo>
                  <a:pt x="480847" y="245008"/>
                </a:lnTo>
                <a:lnTo>
                  <a:pt x="481050" y="244589"/>
                </a:lnTo>
                <a:lnTo>
                  <a:pt x="525253" y="227888"/>
                </a:lnTo>
                <a:close/>
              </a:path>
              <a:path w="594995" h="544195">
                <a:moveTo>
                  <a:pt x="568630" y="82042"/>
                </a:moveTo>
                <a:lnTo>
                  <a:pt x="527075" y="82042"/>
                </a:lnTo>
                <a:lnTo>
                  <a:pt x="554888" y="92278"/>
                </a:lnTo>
                <a:lnTo>
                  <a:pt x="555028" y="91821"/>
                </a:lnTo>
                <a:lnTo>
                  <a:pt x="568630" y="82042"/>
                </a:lnTo>
                <a:close/>
              </a:path>
            </a:pathLst>
          </a:custGeom>
          <a:solidFill>
            <a:srgbClr val="008E38"/>
          </a:solidFill>
        </p:spPr>
        <p:txBody>
          <a:bodyPr wrap="square" lIns="0" tIns="0" rIns="0" bIns="0" rtlCol="0"/>
          <a:lstStyle/>
          <a:p>
            <a:endParaRPr/>
          </a:p>
        </p:txBody>
      </p:sp>
      <p:sp>
        <p:nvSpPr>
          <p:cNvPr id="20" name="bk object 20"/>
          <p:cNvSpPr/>
          <p:nvPr/>
        </p:nvSpPr>
        <p:spPr>
          <a:xfrm>
            <a:off x="2966186" y="3102051"/>
            <a:ext cx="411073" cy="340296"/>
          </a:xfrm>
          <a:prstGeom prst="rect">
            <a:avLst/>
          </a:prstGeom>
          <a:blipFill>
            <a:blip r:embed="rId3" cstate="print"/>
            <a:stretch>
              <a:fillRect/>
            </a:stretch>
          </a:blipFill>
        </p:spPr>
        <p:txBody>
          <a:bodyPr wrap="square" lIns="0" tIns="0" rIns="0" bIns="0" rtlCol="0"/>
          <a:lstStyle/>
          <a:p>
            <a:endParaRPr/>
          </a:p>
        </p:txBody>
      </p:sp>
      <p:sp>
        <p:nvSpPr>
          <p:cNvPr id="21" name="bk object 21"/>
          <p:cNvSpPr/>
          <p:nvPr/>
        </p:nvSpPr>
        <p:spPr>
          <a:xfrm>
            <a:off x="3133204" y="2819120"/>
            <a:ext cx="246379" cy="157480"/>
          </a:xfrm>
          <a:custGeom>
            <a:avLst/>
            <a:gdLst/>
            <a:ahLst/>
            <a:cxnLst/>
            <a:rect l="l" t="t" r="r" b="b"/>
            <a:pathLst>
              <a:path w="246379" h="157480">
                <a:moveTo>
                  <a:pt x="0" y="0"/>
                </a:moveTo>
                <a:lnTo>
                  <a:pt x="74422" y="128841"/>
                </a:lnTo>
                <a:lnTo>
                  <a:pt x="246367" y="156984"/>
                </a:lnTo>
                <a:lnTo>
                  <a:pt x="171970" y="28117"/>
                </a:lnTo>
                <a:lnTo>
                  <a:pt x="0" y="0"/>
                </a:lnTo>
                <a:close/>
              </a:path>
            </a:pathLst>
          </a:custGeom>
          <a:solidFill>
            <a:srgbClr val="FFCD1B"/>
          </a:solidFill>
        </p:spPr>
        <p:txBody>
          <a:bodyPr wrap="square" lIns="0" tIns="0" rIns="0" bIns="0" rtlCol="0"/>
          <a:lstStyle/>
          <a:p>
            <a:endParaRPr/>
          </a:p>
        </p:txBody>
      </p:sp>
      <p:sp>
        <p:nvSpPr>
          <p:cNvPr id="22" name="bk object 22"/>
          <p:cNvSpPr/>
          <p:nvPr/>
        </p:nvSpPr>
        <p:spPr>
          <a:xfrm>
            <a:off x="3323450" y="2673693"/>
            <a:ext cx="136525" cy="292100"/>
          </a:xfrm>
          <a:custGeom>
            <a:avLst/>
            <a:gdLst/>
            <a:ahLst/>
            <a:cxnLst/>
            <a:rect l="l" t="t" r="r" b="b"/>
            <a:pathLst>
              <a:path w="136525" h="292100">
                <a:moveTo>
                  <a:pt x="61633" y="0"/>
                </a:moveTo>
                <a:lnTo>
                  <a:pt x="0" y="162966"/>
                </a:lnTo>
                <a:lnTo>
                  <a:pt x="74396" y="291833"/>
                </a:lnTo>
                <a:lnTo>
                  <a:pt x="136055" y="128866"/>
                </a:lnTo>
                <a:lnTo>
                  <a:pt x="61633" y="0"/>
                </a:lnTo>
                <a:close/>
              </a:path>
            </a:pathLst>
          </a:custGeom>
          <a:solidFill>
            <a:srgbClr val="F9B233"/>
          </a:solidFill>
        </p:spPr>
        <p:txBody>
          <a:bodyPr wrap="square" lIns="0" tIns="0" rIns="0" bIns="0" rtlCol="0"/>
          <a:lstStyle/>
          <a:p>
            <a:endParaRPr/>
          </a:p>
        </p:txBody>
      </p:sp>
      <p:sp>
        <p:nvSpPr>
          <p:cNvPr id="23" name="bk object 23"/>
          <p:cNvSpPr/>
          <p:nvPr/>
        </p:nvSpPr>
        <p:spPr>
          <a:xfrm>
            <a:off x="3221202" y="2971584"/>
            <a:ext cx="246379" cy="157480"/>
          </a:xfrm>
          <a:custGeom>
            <a:avLst/>
            <a:gdLst/>
            <a:ahLst/>
            <a:cxnLst/>
            <a:rect l="l" t="t" r="r" b="b"/>
            <a:pathLst>
              <a:path w="246379" h="157480">
                <a:moveTo>
                  <a:pt x="0" y="0"/>
                </a:moveTo>
                <a:lnTo>
                  <a:pt x="74422" y="128866"/>
                </a:lnTo>
                <a:lnTo>
                  <a:pt x="246380" y="156972"/>
                </a:lnTo>
                <a:lnTo>
                  <a:pt x="171983" y="28117"/>
                </a:lnTo>
                <a:lnTo>
                  <a:pt x="0" y="0"/>
                </a:lnTo>
                <a:close/>
              </a:path>
            </a:pathLst>
          </a:custGeom>
          <a:solidFill>
            <a:srgbClr val="F9B233"/>
          </a:solidFill>
        </p:spPr>
        <p:txBody>
          <a:bodyPr wrap="square" lIns="0" tIns="0" rIns="0" bIns="0" rtlCol="0"/>
          <a:lstStyle/>
          <a:p>
            <a:endParaRPr/>
          </a:p>
        </p:txBody>
      </p:sp>
      <p:sp>
        <p:nvSpPr>
          <p:cNvPr id="24" name="bk object 24"/>
          <p:cNvSpPr/>
          <p:nvPr/>
        </p:nvSpPr>
        <p:spPr>
          <a:xfrm>
            <a:off x="3411473" y="2826144"/>
            <a:ext cx="136525" cy="292100"/>
          </a:xfrm>
          <a:custGeom>
            <a:avLst/>
            <a:gdLst/>
            <a:ahLst/>
            <a:cxnLst/>
            <a:rect l="l" t="t" r="r" b="b"/>
            <a:pathLst>
              <a:path w="136525" h="292100">
                <a:moveTo>
                  <a:pt x="61633" y="0"/>
                </a:moveTo>
                <a:lnTo>
                  <a:pt x="0" y="163029"/>
                </a:lnTo>
                <a:lnTo>
                  <a:pt x="74422" y="291884"/>
                </a:lnTo>
                <a:lnTo>
                  <a:pt x="136055" y="128866"/>
                </a:lnTo>
                <a:lnTo>
                  <a:pt x="61633" y="0"/>
                </a:lnTo>
                <a:close/>
              </a:path>
            </a:pathLst>
          </a:custGeom>
          <a:solidFill>
            <a:srgbClr val="FFCD1B"/>
          </a:solidFill>
        </p:spPr>
        <p:txBody>
          <a:bodyPr wrap="square" lIns="0" tIns="0" rIns="0" bIns="0" rtlCol="0"/>
          <a:lstStyle/>
          <a:p>
            <a:endParaRPr/>
          </a:p>
        </p:txBody>
      </p:sp>
      <p:sp>
        <p:nvSpPr>
          <p:cNvPr id="25" name="bk object 25"/>
          <p:cNvSpPr/>
          <p:nvPr/>
        </p:nvSpPr>
        <p:spPr>
          <a:xfrm>
            <a:off x="3308235" y="3122371"/>
            <a:ext cx="247015" cy="157480"/>
          </a:xfrm>
          <a:custGeom>
            <a:avLst/>
            <a:gdLst/>
            <a:ahLst/>
            <a:cxnLst/>
            <a:rect l="l" t="t" r="r" b="b"/>
            <a:pathLst>
              <a:path w="247014" h="157479">
                <a:moveTo>
                  <a:pt x="0" y="0"/>
                </a:moveTo>
                <a:lnTo>
                  <a:pt x="74460" y="128828"/>
                </a:lnTo>
                <a:lnTo>
                  <a:pt x="246405" y="156972"/>
                </a:lnTo>
                <a:lnTo>
                  <a:pt x="172008" y="28105"/>
                </a:lnTo>
                <a:lnTo>
                  <a:pt x="0" y="0"/>
                </a:lnTo>
                <a:close/>
              </a:path>
            </a:pathLst>
          </a:custGeom>
          <a:solidFill>
            <a:srgbClr val="FFCD1B"/>
          </a:solidFill>
        </p:spPr>
        <p:txBody>
          <a:bodyPr wrap="square" lIns="0" tIns="0" rIns="0" bIns="0" rtlCol="0"/>
          <a:lstStyle/>
          <a:p>
            <a:endParaRPr/>
          </a:p>
        </p:txBody>
      </p:sp>
      <p:sp>
        <p:nvSpPr>
          <p:cNvPr id="26" name="bk object 26"/>
          <p:cNvSpPr/>
          <p:nvPr/>
        </p:nvSpPr>
        <p:spPr>
          <a:xfrm>
            <a:off x="3574110" y="2488730"/>
            <a:ext cx="160655" cy="309245"/>
          </a:xfrm>
          <a:custGeom>
            <a:avLst/>
            <a:gdLst/>
            <a:ahLst/>
            <a:cxnLst/>
            <a:rect l="l" t="t" r="r" b="b"/>
            <a:pathLst>
              <a:path w="160654" h="309244">
                <a:moveTo>
                  <a:pt x="0" y="0"/>
                </a:moveTo>
                <a:lnTo>
                  <a:pt x="0" y="177469"/>
                </a:lnTo>
                <a:lnTo>
                  <a:pt x="160312" y="308648"/>
                </a:lnTo>
                <a:lnTo>
                  <a:pt x="160312" y="131165"/>
                </a:lnTo>
                <a:lnTo>
                  <a:pt x="0" y="0"/>
                </a:lnTo>
                <a:close/>
              </a:path>
            </a:pathLst>
          </a:custGeom>
          <a:solidFill>
            <a:srgbClr val="FFCD1B"/>
          </a:solidFill>
        </p:spPr>
        <p:txBody>
          <a:bodyPr wrap="square" lIns="0" tIns="0" rIns="0" bIns="0" rtlCol="0"/>
          <a:lstStyle/>
          <a:p>
            <a:endParaRPr/>
          </a:p>
        </p:txBody>
      </p:sp>
      <p:sp>
        <p:nvSpPr>
          <p:cNvPr id="27" name="bk object 27"/>
          <p:cNvSpPr/>
          <p:nvPr/>
        </p:nvSpPr>
        <p:spPr>
          <a:xfrm>
            <a:off x="3574110" y="2693454"/>
            <a:ext cx="160655" cy="309245"/>
          </a:xfrm>
          <a:custGeom>
            <a:avLst/>
            <a:gdLst/>
            <a:ahLst/>
            <a:cxnLst/>
            <a:rect l="l" t="t" r="r" b="b"/>
            <a:pathLst>
              <a:path w="160654" h="309244">
                <a:moveTo>
                  <a:pt x="0" y="0"/>
                </a:moveTo>
                <a:lnTo>
                  <a:pt x="0" y="177469"/>
                </a:lnTo>
                <a:lnTo>
                  <a:pt x="160312" y="308648"/>
                </a:lnTo>
                <a:lnTo>
                  <a:pt x="160312" y="131152"/>
                </a:lnTo>
                <a:lnTo>
                  <a:pt x="0" y="0"/>
                </a:lnTo>
                <a:close/>
              </a:path>
            </a:pathLst>
          </a:custGeom>
          <a:solidFill>
            <a:srgbClr val="F9B233"/>
          </a:solidFill>
        </p:spPr>
        <p:txBody>
          <a:bodyPr wrap="square" lIns="0" tIns="0" rIns="0" bIns="0" rtlCol="0"/>
          <a:lstStyle/>
          <a:p>
            <a:endParaRPr/>
          </a:p>
        </p:txBody>
      </p:sp>
      <p:sp>
        <p:nvSpPr>
          <p:cNvPr id="28" name="bk object 28"/>
          <p:cNvSpPr/>
          <p:nvPr/>
        </p:nvSpPr>
        <p:spPr>
          <a:xfrm>
            <a:off x="3574110" y="2895905"/>
            <a:ext cx="160655" cy="309245"/>
          </a:xfrm>
          <a:custGeom>
            <a:avLst/>
            <a:gdLst/>
            <a:ahLst/>
            <a:cxnLst/>
            <a:rect l="l" t="t" r="r" b="b"/>
            <a:pathLst>
              <a:path w="160654" h="309244">
                <a:moveTo>
                  <a:pt x="0" y="0"/>
                </a:moveTo>
                <a:lnTo>
                  <a:pt x="0" y="177469"/>
                </a:lnTo>
                <a:lnTo>
                  <a:pt x="160312" y="308648"/>
                </a:lnTo>
                <a:lnTo>
                  <a:pt x="160312" y="131178"/>
                </a:lnTo>
                <a:lnTo>
                  <a:pt x="0" y="0"/>
                </a:lnTo>
                <a:close/>
              </a:path>
            </a:pathLst>
          </a:custGeom>
          <a:solidFill>
            <a:srgbClr val="FFCD1B"/>
          </a:solidFill>
        </p:spPr>
        <p:txBody>
          <a:bodyPr wrap="square" lIns="0" tIns="0" rIns="0" bIns="0" rtlCol="0"/>
          <a:lstStyle/>
          <a:p>
            <a:endParaRPr/>
          </a:p>
        </p:txBody>
      </p:sp>
      <p:sp>
        <p:nvSpPr>
          <p:cNvPr id="29" name="bk object 29"/>
          <p:cNvSpPr/>
          <p:nvPr/>
        </p:nvSpPr>
        <p:spPr>
          <a:xfrm>
            <a:off x="3574110" y="3100413"/>
            <a:ext cx="160655" cy="309245"/>
          </a:xfrm>
          <a:custGeom>
            <a:avLst/>
            <a:gdLst/>
            <a:ahLst/>
            <a:cxnLst/>
            <a:rect l="l" t="t" r="r" b="b"/>
            <a:pathLst>
              <a:path w="160654" h="309245">
                <a:moveTo>
                  <a:pt x="0" y="0"/>
                </a:moveTo>
                <a:lnTo>
                  <a:pt x="0" y="177469"/>
                </a:lnTo>
                <a:lnTo>
                  <a:pt x="160312" y="308648"/>
                </a:lnTo>
                <a:lnTo>
                  <a:pt x="160312" y="131165"/>
                </a:lnTo>
                <a:lnTo>
                  <a:pt x="0" y="0"/>
                </a:lnTo>
                <a:close/>
              </a:path>
            </a:pathLst>
          </a:custGeom>
          <a:solidFill>
            <a:srgbClr val="F9B233"/>
          </a:solidFill>
        </p:spPr>
        <p:txBody>
          <a:bodyPr wrap="square" lIns="0" tIns="0" rIns="0" bIns="0" rtlCol="0"/>
          <a:lstStyle/>
          <a:p>
            <a:endParaRPr/>
          </a:p>
        </p:txBody>
      </p:sp>
      <p:sp>
        <p:nvSpPr>
          <p:cNvPr id="30" name="bk object 30"/>
          <p:cNvSpPr/>
          <p:nvPr/>
        </p:nvSpPr>
        <p:spPr>
          <a:xfrm>
            <a:off x="3498519" y="2995828"/>
            <a:ext cx="54610" cy="238760"/>
          </a:xfrm>
          <a:custGeom>
            <a:avLst/>
            <a:gdLst/>
            <a:ahLst/>
            <a:cxnLst/>
            <a:rect l="l" t="t" r="r" b="b"/>
            <a:pathLst>
              <a:path w="54610" h="238760">
                <a:moveTo>
                  <a:pt x="54495" y="0"/>
                </a:moveTo>
                <a:lnTo>
                  <a:pt x="0" y="144106"/>
                </a:lnTo>
                <a:lnTo>
                  <a:pt x="54495" y="238455"/>
                </a:lnTo>
                <a:lnTo>
                  <a:pt x="54495" y="0"/>
                </a:lnTo>
                <a:close/>
              </a:path>
            </a:pathLst>
          </a:custGeom>
          <a:solidFill>
            <a:srgbClr val="F9B233"/>
          </a:solidFill>
        </p:spPr>
        <p:txBody>
          <a:bodyPr wrap="square" lIns="0" tIns="0" rIns="0" bIns="0" rtlCol="0"/>
          <a:lstStyle/>
          <a:p>
            <a:endParaRPr/>
          </a:p>
        </p:txBody>
      </p:sp>
      <p:sp>
        <p:nvSpPr>
          <p:cNvPr id="31" name="bk object 31"/>
          <p:cNvSpPr/>
          <p:nvPr/>
        </p:nvSpPr>
        <p:spPr>
          <a:xfrm>
            <a:off x="3574110" y="3305314"/>
            <a:ext cx="160655" cy="309245"/>
          </a:xfrm>
          <a:custGeom>
            <a:avLst/>
            <a:gdLst/>
            <a:ahLst/>
            <a:cxnLst/>
            <a:rect l="l" t="t" r="r" b="b"/>
            <a:pathLst>
              <a:path w="160654" h="309245">
                <a:moveTo>
                  <a:pt x="0" y="0"/>
                </a:moveTo>
                <a:lnTo>
                  <a:pt x="0" y="177495"/>
                </a:lnTo>
                <a:lnTo>
                  <a:pt x="160312" y="308622"/>
                </a:lnTo>
                <a:lnTo>
                  <a:pt x="160312" y="131165"/>
                </a:lnTo>
                <a:lnTo>
                  <a:pt x="0" y="0"/>
                </a:lnTo>
                <a:close/>
              </a:path>
            </a:pathLst>
          </a:custGeom>
          <a:solidFill>
            <a:srgbClr val="FFCD1B"/>
          </a:solidFill>
        </p:spPr>
        <p:txBody>
          <a:bodyPr wrap="square" lIns="0" tIns="0" rIns="0" bIns="0" rtlCol="0"/>
          <a:lstStyle/>
          <a:p>
            <a:endParaRPr/>
          </a:p>
        </p:txBody>
      </p:sp>
      <p:sp>
        <p:nvSpPr>
          <p:cNvPr id="32" name="bk object 32"/>
          <p:cNvSpPr/>
          <p:nvPr/>
        </p:nvSpPr>
        <p:spPr>
          <a:xfrm>
            <a:off x="2809074" y="3591026"/>
            <a:ext cx="929005" cy="594995"/>
          </a:xfrm>
          <a:custGeom>
            <a:avLst/>
            <a:gdLst/>
            <a:ahLst/>
            <a:cxnLst/>
            <a:rect l="l" t="t" r="r" b="b"/>
            <a:pathLst>
              <a:path w="929004" h="594995">
                <a:moveTo>
                  <a:pt x="602297" y="0"/>
                </a:moveTo>
                <a:lnTo>
                  <a:pt x="0" y="0"/>
                </a:lnTo>
                <a:lnTo>
                  <a:pt x="97878" y="106057"/>
                </a:lnTo>
                <a:lnTo>
                  <a:pt x="542899" y="106057"/>
                </a:lnTo>
                <a:lnTo>
                  <a:pt x="585136" y="111634"/>
                </a:lnTo>
                <a:lnTo>
                  <a:pt x="624097" y="127609"/>
                </a:lnTo>
                <a:lnTo>
                  <a:pt x="657799" y="152852"/>
                </a:lnTo>
                <a:lnTo>
                  <a:pt x="684263" y="186232"/>
                </a:lnTo>
                <a:lnTo>
                  <a:pt x="691299" y="198094"/>
                </a:lnTo>
                <a:lnTo>
                  <a:pt x="928852" y="594537"/>
                </a:lnTo>
                <a:lnTo>
                  <a:pt x="928852" y="414540"/>
                </a:lnTo>
                <a:lnTo>
                  <a:pt x="732751" y="75031"/>
                </a:lnTo>
                <a:lnTo>
                  <a:pt x="708660" y="43821"/>
                </a:lnTo>
                <a:lnTo>
                  <a:pt x="677659" y="20194"/>
                </a:lnTo>
                <a:lnTo>
                  <a:pt x="641590" y="5228"/>
                </a:lnTo>
                <a:lnTo>
                  <a:pt x="602297" y="0"/>
                </a:lnTo>
                <a:close/>
              </a:path>
            </a:pathLst>
          </a:custGeom>
          <a:solidFill>
            <a:srgbClr val="975F20"/>
          </a:solidFill>
        </p:spPr>
        <p:txBody>
          <a:bodyPr wrap="square" lIns="0" tIns="0" rIns="0" bIns="0" rtlCol="0"/>
          <a:lstStyle/>
          <a:p>
            <a:endParaRPr/>
          </a:p>
        </p:txBody>
      </p:sp>
      <p:sp>
        <p:nvSpPr>
          <p:cNvPr id="33" name="bk object 33"/>
          <p:cNvSpPr/>
          <p:nvPr/>
        </p:nvSpPr>
        <p:spPr>
          <a:xfrm>
            <a:off x="2697772" y="3470630"/>
            <a:ext cx="1040765" cy="507365"/>
          </a:xfrm>
          <a:custGeom>
            <a:avLst/>
            <a:gdLst/>
            <a:ahLst/>
            <a:cxnLst/>
            <a:rect l="l" t="t" r="r" b="b"/>
            <a:pathLst>
              <a:path w="1040764" h="507364">
                <a:moveTo>
                  <a:pt x="774026" y="0"/>
                </a:moveTo>
                <a:lnTo>
                  <a:pt x="0" y="0"/>
                </a:lnTo>
                <a:lnTo>
                  <a:pt x="98374" y="106324"/>
                </a:lnTo>
                <a:lnTo>
                  <a:pt x="713587" y="106324"/>
                </a:lnTo>
                <a:lnTo>
                  <a:pt x="756550" y="112046"/>
                </a:lnTo>
                <a:lnTo>
                  <a:pt x="795999" y="128441"/>
                </a:lnTo>
                <a:lnTo>
                  <a:pt x="829936" y="154351"/>
                </a:lnTo>
                <a:lnTo>
                  <a:pt x="856360" y="188620"/>
                </a:lnTo>
                <a:lnTo>
                  <a:pt x="858735" y="193040"/>
                </a:lnTo>
                <a:lnTo>
                  <a:pt x="1040142" y="506831"/>
                </a:lnTo>
                <a:lnTo>
                  <a:pt x="1040142" y="314363"/>
                </a:lnTo>
                <a:lnTo>
                  <a:pt x="905205" y="76327"/>
                </a:lnTo>
                <a:lnTo>
                  <a:pt x="880950" y="44544"/>
                </a:lnTo>
                <a:lnTo>
                  <a:pt x="849779" y="20513"/>
                </a:lnTo>
                <a:lnTo>
                  <a:pt x="813525" y="5307"/>
                </a:lnTo>
                <a:lnTo>
                  <a:pt x="774026" y="0"/>
                </a:lnTo>
                <a:close/>
              </a:path>
            </a:pathLst>
          </a:custGeom>
          <a:solidFill>
            <a:srgbClr val="BC751D"/>
          </a:solidFill>
        </p:spPr>
        <p:txBody>
          <a:bodyPr wrap="square" lIns="0" tIns="0" rIns="0" bIns="0" rtlCol="0"/>
          <a:lstStyle/>
          <a:p>
            <a:endParaRPr/>
          </a:p>
        </p:txBody>
      </p:sp>
      <p:sp>
        <p:nvSpPr>
          <p:cNvPr id="34" name="bk object 34"/>
          <p:cNvSpPr/>
          <p:nvPr/>
        </p:nvSpPr>
        <p:spPr>
          <a:xfrm>
            <a:off x="3627424" y="3554476"/>
            <a:ext cx="107314" cy="189230"/>
          </a:xfrm>
          <a:custGeom>
            <a:avLst/>
            <a:gdLst/>
            <a:ahLst/>
            <a:cxnLst/>
            <a:rect l="l" t="t" r="r" b="b"/>
            <a:pathLst>
              <a:path w="107314" h="189229">
                <a:moveTo>
                  <a:pt x="0" y="0"/>
                </a:moveTo>
                <a:lnTo>
                  <a:pt x="106984" y="188683"/>
                </a:lnTo>
                <a:lnTo>
                  <a:pt x="106984" y="87528"/>
                </a:lnTo>
                <a:lnTo>
                  <a:pt x="0" y="0"/>
                </a:lnTo>
                <a:close/>
              </a:path>
            </a:pathLst>
          </a:custGeom>
          <a:solidFill>
            <a:srgbClr val="F9B233"/>
          </a:solidFill>
        </p:spPr>
        <p:txBody>
          <a:bodyPr wrap="square" lIns="0" tIns="0" rIns="0" bIns="0" rtlCol="0"/>
          <a:lstStyle/>
          <a:p>
            <a:endParaRPr/>
          </a:p>
        </p:txBody>
      </p:sp>
      <p:sp>
        <p:nvSpPr>
          <p:cNvPr id="35" name="bk object 35"/>
          <p:cNvSpPr/>
          <p:nvPr/>
        </p:nvSpPr>
        <p:spPr>
          <a:xfrm>
            <a:off x="3291725" y="3274669"/>
            <a:ext cx="264477" cy="205359"/>
          </a:xfrm>
          <a:prstGeom prst="rect">
            <a:avLst/>
          </a:prstGeom>
          <a:blipFill>
            <a:blip r:embed="rId4" cstate="print"/>
            <a:stretch>
              <a:fillRect/>
            </a:stretch>
          </a:blipFill>
        </p:spPr>
        <p:txBody>
          <a:bodyPr wrap="square" lIns="0" tIns="0" rIns="0" bIns="0" rtlCol="0"/>
          <a:lstStyle/>
          <a:p>
            <a:endParaRPr/>
          </a:p>
        </p:txBody>
      </p:sp>
      <p:sp>
        <p:nvSpPr>
          <p:cNvPr id="36" name="bk object 36"/>
          <p:cNvSpPr/>
          <p:nvPr/>
        </p:nvSpPr>
        <p:spPr>
          <a:xfrm>
            <a:off x="4113212" y="3102064"/>
            <a:ext cx="411035" cy="340309"/>
          </a:xfrm>
          <a:prstGeom prst="rect">
            <a:avLst/>
          </a:prstGeom>
          <a:blipFill>
            <a:blip r:embed="rId5" cstate="print"/>
            <a:stretch>
              <a:fillRect/>
            </a:stretch>
          </a:blipFill>
        </p:spPr>
        <p:txBody>
          <a:bodyPr wrap="square" lIns="0" tIns="0" rIns="0" bIns="0" rtlCol="0"/>
          <a:lstStyle/>
          <a:p>
            <a:endParaRPr/>
          </a:p>
        </p:txBody>
      </p:sp>
      <p:sp>
        <p:nvSpPr>
          <p:cNvPr id="37" name="bk object 37"/>
          <p:cNvSpPr/>
          <p:nvPr/>
        </p:nvSpPr>
        <p:spPr>
          <a:xfrm>
            <a:off x="4110875" y="2819120"/>
            <a:ext cx="246379" cy="157480"/>
          </a:xfrm>
          <a:custGeom>
            <a:avLst/>
            <a:gdLst/>
            <a:ahLst/>
            <a:cxnLst/>
            <a:rect l="l" t="t" r="r" b="b"/>
            <a:pathLst>
              <a:path w="246379" h="157480">
                <a:moveTo>
                  <a:pt x="246367" y="0"/>
                </a:moveTo>
                <a:lnTo>
                  <a:pt x="74396" y="28130"/>
                </a:lnTo>
                <a:lnTo>
                  <a:pt x="0" y="156997"/>
                </a:lnTo>
                <a:lnTo>
                  <a:pt x="171970" y="128854"/>
                </a:lnTo>
                <a:lnTo>
                  <a:pt x="246367" y="0"/>
                </a:lnTo>
                <a:close/>
              </a:path>
            </a:pathLst>
          </a:custGeom>
          <a:solidFill>
            <a:srgbClr val="FFCD1B"/>
          </a:solidFill>
        </p:spPr>
        <p:txBody>
          <a:bodyPr wrap="square" lIns="0" tIns="0" rIns="0" bIns="0" rtlCol="0"/>
          <a:lstStyle/>
          <a:p>
            <a:endParaRPr/>
          </a:p>
        </p:txBody>
      </p:sp>
      <p:sp>
        <p:nvSpPr>
          <p:cNvPr id="38" name="bk object 38"/>
          <p:cNvSpPr/>
          <p:nvPr/>
        </p:nvSpPr>
        <p:spPr>
          <a:xfrm>
            <a:off x="4030941" y="2673693"/>
            <a:ext cx="136525" cy="292100"/>
          </a:xfrm>
          <a:custGeom>
            <a:avLst/>
            <a:gdLst/>
            <a:ahLst/>
            <a:cxnLst/>
            <a:rect l="l" t="t" r="r" b="b"/>
            <a:pathLst>
              <a:path w="136525" h="292100">
                <a:moveTo>
                  <a:pt x="74422" y="0"/>
                </a:moveTo>
                <a:lnTo>
                  <a:pt x="0" y="128854"/>
                </a:lnTo>
                <a:lnTo>
                  <a:pt x="61633" y="291858"/>
                </a:lnTo>
                <a:lnTo>
                  <a:pt x="136055" y="163017"/>
                </a:lnTo>
                <a:lnTo>
                  <a:pt x="74422" y="0"/>
                </a:lnTo>
                <a:close/>
              </a:path>
            </a:pathLst>
          </a:custGeom>
          <a:solidFill>
            <a:srgbClr val="F9B233"/>
          </a:solidFill>
        </p:spPr>
        <p:txBody>
          <a:bodyPr wrap="square" lIns="0" tIns="0" rIns="0" bIns="0" rtlCol="0"/>
          <a:lstStyle/>
          <a:p>
            <a:endParaRPr/>
          </a:p>
        </p:txBody>
      </p:sp>
      <p:sp>
        <p:nvSpPr>
          <p:cNvPr id="39" name="bk object 39"/>
          <p:cNvSpPr/>
          <p:nvPr/>
        </p:nvSpPr>
        <p:spPr>
          <a:xfrm>
            <a:off x="4022852" y="2971584"/>
            <a:ext cx="246379" cy="157480"/>
          </a:xfrm>
          <a:custGeom>
            <a:avLst/>
            <a:gdLst/>
            <a:ahLst/>
            <a:cxnLst/>
            <a:rect l="l" t="t" r="r" b="b"/>
            <a:pathLst>
              <a:path w="246379" h="157480">
                <a:moveTo>
                  <a:pt x="246354" y="0"/>
                </a:moveTo>
                <a:lnTo>
                  <a:pt x="74396" y="28130"/>
                </a:lnTo>
                <a:lnTo>
                  <a:pt x="0" y="156997"/>
                </a:lnTo>
                <a:lnTo>
                  <a:pt x="171983" y="128854"/>
                </a:lnTo>
                <a:lnTo>
                  <a:pt x="246354" y="0"/>
                </a:lnTo>
                <a:close/>
              </a:path>
            </a:pathLst>
          </a:custGeom>
          <a:solidFill>
            <a:srgbClr val="F9B233"/>
          </a:solidFill>
        </p:spPr>
        <p:txBody>
          <a:bodyPr wrap="square" lIns="0" tIns="0" rIns="0" bIns="0" rtlCol="0"/>
          <a:lstStyle/>
          <a:p>
            <a:endParaRPr/>
          </a:p>
        </p:txBody>
      </p:sp>
      <p:sp>
        <p:nvSpPr>
          <p:cNvPr id="40" name="bk object 40"/>
          <p:cNvSpPr/>
          <p:nvPr/>
        </p:nvSpPr>
        <p:spPr>
          <a:xfrm>
            <a:off x="3942892" y="2826131"/>
            <a:ext cx="136525" cy="292100"/>
          </a:xfrm>
          <a:custGeom>
            <a:avLst/>
            <a:gdLst/>
            <a:ahLst/>
            <a:cxnLst/>
            <a:rect l="l" t="t" r="r" b="b"/>
            <a:pathLst>
              <a:path w="136525" h="292100">
                <a:moveTo>
                  <a:pt x="74422" y="0"/>
                </a:moveTo>
                <a:lnTo>
                  <a:pt x="0" y="128866"/>
                </a:lnTo>
                <a:lnTo>
                  <a:pt x="61633" y="291884"/>
                </a:lnTo>
                <a:lnTo>
                  <a:pt x="136080" y="163029"/>
                </a:lnTo>
                <a:lnTo>
                  <a:pt x="74422" y="0"/>
                </a:lnTo>
                <a:close/>
              </a:path>
            </a:pathLst>
          </a:custGeom>
          <a:solidFill>
            <a:srgbClr val="FFCD1B"/>
          </a:solidFill>
        </p:spPr>
        <p:txBody>
          <a:bodyPr wrap="square" lIns="0" tIns="0" rIns="0" bIns="0" rtlCol="0"/>
          <a:lstStyle/>
          <a:p>
            <a:endParaRPr/>
          </a:p>
        </p:txBody>
      </p:sp>
      <p:sp>
        <p:nvSpPr>
          <p:cNvPr id="41" name="bk object 41"/>
          <p:cNvSpPr/>
          <p:nvPr/>
        </p:nvSpPr>
        <p:spPr>
          <a:xfrm>
            <a:off x="3935806" y="3122358"/>
            <a:ext cx="246379" cy="157480"/>
          </a:xfrm>
          <a:custGeom>
            <a:avLst/>
            <a:gdLst/>
            <a:ahLst/>
            <a:cxnLst/>
            <a:rect l="l" t="t" r="r" b="b"/>
            <a:pathLst>
              <a:path w="246379" h="157479">
                <a:moveTo>
                  <a:pt x="246367" y="0"/>
                </a:moveTo>
                <a:lnTo>
                  <a:pt x="74396" y="28130"/>
                </a:lnTo>
                <a:lnTo>
                  <a:pt x="0" y="156997"/>
                </a:lnTo>
                <a:lnTo>
                  <a:pt x="171970" y="128854"/>
                </a:lnTo>
                <a:lnTo>
                  <a:pt x="246367" y="0"/>
                </a:lnTo>
                <a:close/>
              </a:path>
            </a:pathLst>
          </a:custGeom>
          <a:solidFill>
            <a:srgbClr val="FFCD1B"/>
          </a:solidFill>
        </p:spPr>
        <p:txBody>
          <a:bodyPr wrap="square" lIns="0" tIns="0" rIns="0" bIns="0" rtlCol="0"/>
          <a:lstStyle/>
          <a:p>
            <a:endParaRPr/>
          </a:p>
        </p:txBody>
      </p:sp>
      <p:sp>
        <p:nvSpPr>
          <p:cNvPr id="42" name="bk object 42"/>
          <p:cNvSpPr/>
          <p:nvPr/>
        </p:nvSpPr>
        <p:spPr>
          <a:xfrm>
            <a:off x="3756012" y="2488730"/>
            <a:ext cx="160655" cy="309245"/>
          </a:xfrm>
          <a:custGeom>
            <a:avLst/>
            <a:gdLst/>
            <a:ahLst/>
            <a:cxnLst/>
            <a:rect l="l" t="t" r="r" b="b"/>
            <a:pathLst>
              <a:path w="160654" h="309244">
                <a:moveTo>
                  <a:pt x="160299" y="0"/>
                </a:moveTo>
                <a:lnTo>
                  <a:pt x="0" y="131152"/>
                </a:lnTo>
                <a:lnTo>
                  <a:pt x="0" y="308622"/>
                </a:lnTo>
                <a:lnTo>
                  <a:pt x="160299" y="177469"/>
                </a:lnTo>
                <a:lnTo>
                  <a:pt x="160299" y="0"/>
                </a:lnTo>
                <a:close/>
              </a:path>
            </a:pathLst>
          </a:custGeom>
          <a:solidFill>
            <a:srgbClr val="F9B233"/>
          </a:solidFill>
        </p:spPr>
        <p:txBody>
          <a:bodyPr wrap="square" lIns="0" tIns="0" rIns="0" bIns="0" rtlCol="0"/>
          <a:lstStyle/>
          <a:p>
            <a:endParaRPr/>
          </a:p>
        </p:txBody>
      </p:sp>
      <p:sp>
        <p:nvSpPr>
          <p:cNvPr id="43" name="bk object 43"/>
          <p:cNvSpPr/>
          <p:nvPr/>
        </p:nvSpPr>
        <p:spPr>
          <a:xfrm>
            <a:off x="3756012" y="2693416"/>
            <a:ext cx="160655" cy="309245"/>
          </a:xfrm>
          <a:custGeom>
            <a:avLst/>
            <a:gdLst/>
            <a:ahLst/>
            <a:cxnLst/>
            <a:rect l="l" t="t" r="r" b="b"/>
            <a:pathLst>
              <a:path w="160654" h="309244">
                <a:moveTo>
                  <a:pt x="160299" y="0"/>
                </a:moveTo>
                <a:lnTo>
                  <a:pt x="0" y="131178"/>
                </a:lnTo>
                <a:lnTo>
                  <a:pt x="0" y="308648"/>
                </a:lnTo>
                <a:lnTo>
                  <a:pt x="160299" y="177482"/>
                </a:lnTo>
                <a:lnTo>
                  <a:pt x="160299" y="0"/>
                </a:lnTo>
                <a:close/>
              </a:path>
            </a:pathLst>
          </a:custGeom>
          <a:solidFill>
            <a:srgbClr val="FFCD1B"/>
          </a:solidFill>
        </p:spPr>
        <p:txBody>
          <a:bodyPr wrap="square" lIns="0" tIns="0" rIns="0" bIns="0" rtlCol="0"/>
          <a:lstStyle/>
          <a:p>
            <a:endParaRPr/>
          </a:p>
        </p:txBody>
      </p:sp>
      <p:sp>
        <p:nvSpPr>
          <p:cNvPr id="44" name="bk object 44"/>
          <p:cNvSpPr/>
          <p:nvPr/>
        </p:nvSpPr>
        <p:spPr>
          <a:xfrm>
            <a:off x="3756012" y="2895905"/>
            <a:ext cx="160655" cy="309245"/>
          </a:xfrm>
          <a:custGeom>
            <a:avLst/>
            <a:gdLst/>
            <a:ahLst/>
            <a:cxnLst/>
            <a:rect l="l" t="t" r="r" b="b"/>
            <a:pathLst>
              <a:path w="160654" h="309244">
                <a:moveTo>
                  <a:pt x="160299" y="0"/>
                </a:moveTo>
                <a:lnTo>
                  <a:pt x="0" y="131152"/>
                </a:lnTo>
                <a:lnTo>
                  <a:pt x="0" y="308622"/>
                </a:lnTo>
                <a:lnTo>
                  <a:pt x="160299" y="177469"/>
                </a:lnTo>
                <a:lnTo>
                  <a:pt x="160299" y="0"/>
                </a:lnTo>
                <a:close/>
              </a:path>
            </a:pathLst>
          </a:custGeom>
          <a:solidFill>
            <a:srgbClr val="F9B233"/>
          </a:solidFill>
        </p:spPr>
        <p:txBody>
          <a:bodyPr wrap="square" lIns="0" tIns="0" rIns="0" bIns="0" rtlCol="0"/>
          <a:lstStyle/>
          <a:p>
            <a:endParaRPr/>
          </a:p>
        </p:txBody>
      </p:sp>
      <p:sp>
        <p:nvSpPr>
          <p:cNvPr id="45" name="bk object 45"/>
          <p:cNvSpPr/>
          <p:nvPr/>
        </p:nvSpPr>
        <p:spPr>
          <a:xfrm>
            <a:off x="3756012" y="3100426"/>
            <a:ext cx="160655" cy="309245"/>
          </a:xfrm>
          <a:custGeom>
            <a:avLst/>
            <a:gdLst/>
            <a:ahLst/>
            <a:cxnLst/>
            <a:rect l="l" t="t" r="r" b="b"/>
            <a:pathLst>
              <a:path w="160654" h="309245">
                <a:moveTo>
                  <a:pt x="160299" y="0"/>
                </a:moveTo>
                <a:lnTo>
                  <a:pt x="0" y="131152"/>
                </a:lnTo>
                <a:lnTo>
                  <a:pt x="0" y="308622"/>
                </a:lnTo>
                <a:lnTo>
                  <a:pt x="160299" y="177431"/>
                </a:lnTo>
                <a:lnTo>
                  <a:pt x="160299" y="0"/>
                </a:lnTo>
                <a:close/>
              </a:path>
            </a:pathLst>
          </a:custGeom>
          <a:solidFill>
            <a:srgbClr val="FFCD1B"/>
          </a:solidFill>
        </p:spPr>
        <p:txBody>
          <a:bodyPr wrap="square" lIns="0" tIns="0" rIns="0" bIns="0" rtlCol="0"/>
          <a:lstStyle/>
          <a:p>
            <a:endParaRPr/>
          </a:p>
        </p:txBody>
      </p:sp>
      <p:sp>
        <p:nvSpPr>
          <p:cNvPr id="46" name="bk object 46"/>
          <p:cNvSpPr/>
          <p:nvPr/>
        </p:nvSpPr>
        <p:spPr>
          <a:xfrm>
            <a:off x="3937431" y="2995815"/>
            <a:ext cx="54610" cy="238760"/>
          </a:xfrm>
          <a:custGeom>
            <a:avLst/>
            <a:gdLst/>
            <a:ahLst/>
            <a:cxnLst/>
            <a:rect l="l" t="t" r="r" b="b"/>
            <a:pathLst>
              <a:path w="54610" h="238760">
                <a:moveTo>
                  <a:pt x="0" y="0"/>
                </a:moveTo>
                <a:lnTo>
                  <a:pt x="0" y="238455"/>
                </a:lnTo>
                <a:lnTo>
                  <a:pt x="54495" y="144094"/>
                </a:lnTo>
                <a:lnTo>
                  <a:pt x="0" y="0"/>
                </a:lnTo>
                <a:close/>
              </a:path>
            </a:pathLst>
          </a:custGeom>
          <a:solidFill>
            <a:srgbClr val="F9B233"/>
          </a:solidFill>
        </p:spPr>
        <p:txBody>
          <a:bodyPr wrap="square" lIns="0" tIns="0" rIns="0" bIns="0" rtlCol="0"/>
          <a:lstStyle/>
          <a:p>
            <a:endParaRPr/>
          </a:p>
        </p:txBody>
      </p:sp>
      <p:sp>
        <p:nvSpPr>
          <p:cNvPr id="47" name="bk object 47"/>
          <p:cNvSpPr/>
          <p:nvPr/>
        </p:nvSpPr>
        <p:spPr>
          <a:xfrm>
            <a:off x="3756012" y="3305289"/>
            <a:ext cx="160655" cy="309245"/>
          </a:xfrm>
          <a:custGeom>
            <a:avLst/>
            <a:gdLst/>
            <a:ahLst/>
            <a:cxnLst/>
            <a:rect l="l" t="t" r="r" b="b"/>
            <a:pathLst>
              <a:path w="160654" h="309245">
                <a:moveTo>
                  <a:pt x="160299" y="0"/>
                </a:moveTo>
                <a:lnTo>
                  <a:pt x="0" y="131190"/>
                </a:lnTo>
                <a:lnTo>
                  <a:pt x="0" y="308660"/>
                </a:lnTo>
                <a:lnTo>
                  <a:pt x="160299" y="177533"/>
                </a:lnTo>
                <a:lnTo>
                  <a:pt x="160299" y="0"/>
                </a:lnTo>
                <a:close/>
              </a:path>
            </a:pathLst>
          </a:custGeom>
          <a:solidFill>
            <a:srgbClr val="F9B233"/>
          </a:solidFill>
        </p:spPr>
        <p:txBody>
          <a:bodyPr wrap="square" lIns="0" tIns="0" rIns="0" bIns="0" rtlCol="0"/>
          <a:lstStyle/>
          <a:p>
            <a:endParaRPr/>
          </a:p>
        </p:txBody>
      </p:sp>
      <p:sp>
        <p:nvSpPr>
          <p:cNvPr id="48" name="bk object 48"/>
          <p:cNvSpPr/>
          <p:nvPr/>
        </p:nvSpPr>
        <p:spPr>
          <a:xfrm>
            <a:off x="3752481" y="3711143"/>
            <a:ext cx="818515" cy="697230"/>
          </a:xfrm>
          <a:custGeom>
            <a:avLst/>
            <a:gdLst/>
            <a:ahLst/>
            <a:cxnLst/>
            <a:rect l="l" t="t" r="r" b="b"/>
            <a:pathLst>
              <a:path w="818514" h="697229">
                <a:moveTo>
                  <a:pt x="817981" y="0"/>
                </a:moveTo>
                <a:lnTo>
                  <a:pt x="385952" y="0"/>
                </a:lnTo>
                <a:lnTo>
                  <a:pt x="347332" y="5098"/>
                </a:lnTo>
                <a:lnTo>
                  <a:pt x="311702" y="19708"/>
                </a:lnTo>
                <a:lnTo>
                  <a:pt x="280882" y="42803"/>
                </a:lnTo>
                <a:lnTo>
                  <a:pt x="256692" y="73355"/>
                </a:lnTo>
                <a:lnTo>
                  <a:pt x="0" y="501802"/>
                </a:lnTo>
                <a:lnTo>
                  <a:pt x="0" y="696772"/>
                </a:lnTo>
                <a:lnTo>
                  <a:pt x="392379" y="122593"/>
                </a:lnTo>
                <a:lnTo>
                  <a:pt x="704621" y="122593"/>
                </a:lnTo>
                <a:lnTo>
                  <a:pt x="817981" y="0"/>
                </a:lnTo>
                <a:close/>
              </a:path>
            </a:pathLst>
          </a:custGeom>
          <a:solidFill>
            <a:srgbClr val="7E5025"/>
          </a:solidFill>
        </p:spPr>
        <p:txBody>
          <a:bodyPr wrap="square" lIns="0" tIns="0" rIns="0" bIns="0" rtlCol="0"/>
          <a:lstStyle/>
          <a:p>
            <a:endParaRPr/>
          </a:p>
        </p:txBody>
      </p:sp>
      <p:sp>
        <p:nvSpPr>
          <p:cNvPr id="49" name="bk object 49"/>
          <p:cNvSpPr/>
          <p:nvPr/>
        </p:nvSpPr>
        <p:spPr>
          <a:xfrm>
            <a:off x="3752494" y="3591026"/>
            <a:ext cx="929005" cy="594995"/>
          </a:xfrm>
          <a:custGeom>
            <a:avLst/>
            <a:gdLst/>
            <a:ahLst/>
            <a:cxnLst/>
            <a:rect l="l" t="t" r="r" b="b"/>
            <a:pathLst>
              <a:path w="929004" h="594995">
                <a:moveTo>
                  <a:pt x="928827" y="0"/>
                </a:moveTo>
                <a:lnTo>
                  <a:pt x="326555" y="0"/>
                </a:lnTo>
                <a:lnTo>
                  <a:pt x="287262" y="5228"/>
                </a:lnTo>
                <a:lnTo>
                  <a:pt x="251193" y="20194"/>
                </a:lnTo>
                <a:lnTo>
                  <a:pt x="220191" y="43821"/>
                </a:lnTo>
                <a:lnTo>
                  <a:pt x="196100" y="75031"/>
                </a:lnTo>
                <a:lnTo>
                  <a:pt x="0" y="414540"/>
                </a:lnTo>
                <a:lnTo>
                  <a:pt x="0" y="594537"/>
                </a:lnTo>
                <a:lnTo>
                  <a:pt x="237553" y="198094"/>
                </a:lnTo>
                <a:lnTo>
                  <a:pt x="244589" y="186232"/>
                </a:lnTo>
                <a:lnTo>
                  <a:pt x="271049" y="152852"/>
                </a:lnTo>
                <a:lnTo>
                  <a:pt x="304746" y="127609"/>
                </a:lnTo>
                <a:lnTo>
                  <a:pt x="343705" y="111634"/>
                </a:lnTo>
                <a:lnTo>
                  <a:pt x="385953" y="106057"/>
                </a:lnTo>
                <a:lnTo>
                  <a:pt x="830973" y="106057"/>
                </a:lnTo>
                <a:lnTo>
                  <a:pt x="928827" y="0"/>
                </a:lnTo>
                <a:close/>
              </a:path>
            </a:pathLst>
          </a:custGeom>
          <a:solidFill>
            <a:srgbClr val="975F20"/>
          </a:solidFill>
        </p:spPr>
        <p:txBody>
          <a:bodyPr wrap="square" lIns="0" tIns="0" rIns="0" bIns="0" rtlCol="0"/>
          <a:lstStyle/>
          <a:p>
            <a:endParaRPr/>
          </a:p>
        </p:txBody>
      </p:sp>
      <p:sp>
        <p:nvSpPr>
          <p:cNvPr id="50" name="bk object 50"/>
          <p:cNvSpPr/>
          <p:nvPr/>
        </p:nvSpPr>
        <p:spPr>
          <a:xfrm>
            <a:off x="3752506" y="3470630"/>
            <a:ext cx="1040765" cy="507365"/>
          </a:xfrm>
          <a:custGeom>
            <a:avLst/>
            <a:gdLst/>
            <a:ahLst/>
            <a:cxnLst/>
            <a:rect l="l" t="t" r="r" b="b"/>
            <a:pathLst>
              <a:path w="1040764" h="507364">
                <a:moveTo>
                  <a:pt x="1040155" y="0"/>
                </a:moveTo>
                <a:lnTo>
                  <a:pt x="266090" y="0"/>
                </a:lnTo>
                <a:lnTo>
                  <a:pt x="226595" y="5307"/>
                </a:lnTo>
                <a:lnTo>
                  <a:pt x="190350" y="20513"/>
                </a:lnTo>
                <a:lnTo>
                  <a:pt x="159187" y="44544"/>
                </a:lnTo>
                <a:lnTo>
                  <a:pt x="134937" y="76327"/>
                </a:lnTo>
                <a:lnTo>
                  <a:pt x="0" y="314363"/>
                </a:lnTo>
                <a:lnTo>
                  <a:pt x="0" y="506831"/>
                </a:lnTo>
                <a:lnTo>
                  <a:pt x="181406" y="193040"/>
                </a:lnTo>
                <a:lnTo>
                  <a:pt x="183781" y="188620"/>
                </a:lnTo>
                <a:lnTo>
                  <a:pt x="210192" y="154351"/>
                </a:lnTo>
                <a:lnTo>
                  <a:pt x="244133" y="128441"/>
                </a:lnTo>
                <a:lnTo>
                  <a:pt x="283592" y="112046"/>
                </a:lnTo>
                <a:lnTo>
                  <a:pt x="326555" y="106324"/>
                </a:lnTo>
                <a:lnTo>
                  <a:pt x="941768" y="106324"/>
                </a:lnTo>
                <a:lnTo>
                  <a:pt x="1040155" y="0"/>
                </a:lnTo>
                <a:close/>
              </a:path>
            </a:pathLst>
          </a:custGeom>
          <a:solidFill>
            <a:srgbClr val="BC751D"/>
          </a:solidFill>
        </p:spPr>
        <p:txBody>
          <a:bodyPr wrap="square" lIns="0" tIns="0" rIns="0" bIns="0" rtlCol="0"/>
          <a:lstStyle/>
          <a:p>
            <a:endParaRPr/>
          </a:p>
        </p:txBody>
      </p:sp>
      <p:sp>
        <p:nvSpPr>
          <p:cNvPr id="51" name="bk object 51"/>
          <p:cNvSpPr/>
          <p:nvPr/>
        </p:nvSpPr>
        <p:spPr>
          <a:xfrm>
            <a:off x="3756012" y="3554489"/>
            <a:ext cx="107314" cy="189230"/>
          </a:xfrm>
          <a:custGeom>
            <a:avLst/>
            <a:gdLst/>
            <a:ahLst/>
            <a:cxnLst/>
            <a:rect l="l" t="t" r="r" b="b"/>
            <a:pathLst>
              <a:path w="107314" h="189229">
                <a:moveTo>
                  <a:pt x="106984" y="0"/>
                </a:moveTo>
                <a:lnTo>
                  <a:pt x="0" y="87528"/>
                </a:lnTo>
                <a:lnTo>
                  <a:pt x="0" y="188645"/>
                </a:lnTo>
                <a:lnTo>
                  <a:pt x="106984" y="0"/>
                </a:lnTo>
                <a:close/>
              </a:path>
            </a:pathLst>
          </a:custGeom>
          <a:solidFill>
            <a:srgbClr val="FFCD1B"/>
          </a:solidFill>
        </p:spPr>
        <p:txBody>
          <a:bodyPr wrap="square" lIns="0" tIns="0" rIns="0" bIns="0" rtlCol="0"/>
          <a:lstStyle/>
          <a:p>
            <a:endParaRPr/>
          </a:p>
        </p:txBody>
      </p:sp>
      <p:sp>
        <p:nvSpPr>
          <p:cNvPr id="52" name="bk object 52"/>
          <p:cNvSpPr/>
          <p:nvPr/>
        </p:nvSpPr>
        <p:spPr>
          <a:xfrm>
            <a:off x="3934243" y="3274657"/>
            <a:ext cx="264464" cy="205371"/>
          </a:xfrm>
          <a:prstGeom prst="rect">
            <a:avLst/>
          </a:prstGeom>
          <a:blipFill>
            <a:blip r:embed="rId6" cstate="print"/>
            <a:stretch>
              <a:fillRect/>
            </a:stretch>
          </a:blipFill>
        </p:spPr>
        <p:txBody>
          <a:bodyPr wrap="square" lIns="0" tIns="0" rIns="0" bIns="0" rtlCol="0"/>
          <a:lstStyle/>
          <a:p>
            <a:endParaRPr/>
          </a:p>
        </p:txBody>
      </p:sp>
      <p:sp>
        <p:nvSpPr>
          <p:cNvPr id="53" name="bk object 53"/>
          <p:cNvSpPr/>
          <p:nvPr/>
        </p:nvSpPr>
        <p:spPr>
          <a:xfrm>
            <a:off x="7011834" y="3470618"/>
            <a:ext cx="351790" cy="363220"/>
          </a:xfrm>
          <a:custGeom>
            <a:avLst/>
            <a:gdLst/>
            <a:ahLst/>
            <a:cxnLst/>
            <a:rect l="l" t="t" r="r" b="b"/>
            <a:pathLst>
              <a:path w="351790" h="363220">
                <a:moveTo>
                  <a:pt x="72605" y="0"/>
                </a:moveTo>
                <a:lnTo>
                  <a:pt x="0" y="0"/>
                </a:lnTo>
                <a:lnTo>
                  <a:pt x="0" y="363118"/>
                </a:lnTo>
                <a:lnTo>
                  <a:pt x="72605" y="363118"/>
                </a:lnTo>
                <a:lnTo>
                  <a:pt x="72605" y="118287"/>
                </a:lnTo>
                <a:lnTo>
                  <a:pt x="142138" y="118287"/>
                </a:lnTo>
                <a:lnTo>
                  <a:pt x="72605" y="0"/>
                </a:lnTo>
                <a:close/>
              </a:path>
              <a:path w="351790" h="363220">
                <a:moveTo>
                  <a:pt x="351421" y="118287"/>
                </a:moveTo>
                <a:lnTo>
                  <a:pt x="278803" y="118287"/>
                </a:lnTo>
                <a:lnTo>
                  <a:pt x="278803" y="363118"/>
                </a:lnTo>
                <a:lnTo>
                  <a:pt x="351421" y="363118"/>
                </a:lnTo>
                <a:lnTo>
                  <a:pt x="351421" y="118287"/>
                </a:lnTo>
                <a:close/>
              </a:path>
              <a:path w="351790" h="363220">
                <a:moveTo>
                  <a:pt x="142138" y="118287"/>
                </a:moveTo>
                <a:lnTo>
                  <a:pt x="72605" y="118287"/>
                </a:lnTo>
                <a:lnTo>
                  <a:pt x="146392" y="257809"/>
                </a:lnTo>
                <a:lnTo>
                  <a:pt x="207073" y="257809"/>
                </a:lnTo>
                <a:lnTo>
                  <a:pt x="249212" y="175844"/>
                </a:lnTo>
                <a:lnTo>
                  <a:pt x="175971" y="175844"/>
                </a:lnTo>
                <a:lnTo>
                  <a:pt x="142138" y="118287"/>
                </a:lnTo>
                <a:close/>
              </a:path>
              <a:path w="351790" h="363220">
                <a:moveTo>
                  <a:pt x="351421" y="0"/>
                </a:moveTo>
                <a:lnTo>
                  <a:pt x="281393" y="0"/>
                </a:lnTo>
                <a:lnTo>
                  <a:pt x="175971" y="175844"/>
                </a:lnTo>
                <a:lnTo>
                  <a:pt x="249212" y="175844"/>
                </a:lnTo>
                <a:lnTo>
                  <a:pt x="278803" y="118287"/>
                </a:lnTo>
                <a:lnTo>
                  <a:pt x="351421" y="118287"/>
                </a:lnTo>
                <a:lnTo>
                  <a:pt x="351421" y="0"/>
                </a:lnTo>
                <a:close/>
              </a:path>
            </a:pathLst>
          </a:custGeom>
          <a:solidFill>
            <a:srgbClr val="FFFFFF"/>
          </a:solidFill>
        </p:spPr>
        <p:txBody>
          <a:bodyPr wrap="square" lIns="0" tIns="0" rIns="0" bIns="0" rtlCol="0"/>
          <a:lstStyle/>
          <a:p>
            <a:endParaRPr/>
          </a:p>
        </p:txBody>
      </p:sp>
      <p:sp>
        <p:nvSpPr>
          <p:cNvPr id="54" name="bk object 54"/>
          <p:cNvSpPr/>
          <p:nvPr/>
        </p:nvSpPr>
        <p:spPr>
          <a:xfrm>
            <a:off x="6111017" y="3542906"/>
            <a:ext cx="0" cy="290830"/>
          </a:xfrm>
          <a:custGeom>
            <a:avLst/>
            <a:gdLst/>
            <a:ahLst/>
            <a:cxnLst/>
            <a:rect l="l" t="t" r="r" b="b"/>
            <a:pathLst>
              <a:path h="290829">
                <a:moveTo>
                  <a:pt x="0" y="0"/>
                </a:moveTo>
                <a:lnTo>
                  <a:pt x="0" y="290829"/>
                </a:lnTo>
              </a:path>
            </a:pathLst>
          </a:custGeom>
          <a:ln w="72605">
            <a:solidFill>
              <a:srgbClr val="FFFFFF"/>
            </a:solidFill>
          </a:ln>
        </p:spPr>
        <p:txBody>
          <a:bodyPr wrap="square" lIns="0" tIns="0" rIns="0" bIns="0" rtlCol="0"/>
          <a:lstStyle/>
          <a:p>
            <a:endParaRPr/>
          </a:p>
        </p:txBody>
      </p:sp>
      <p:sp>
        <p:nvSpPr>
          <p:cNvPr id="55" name="bk object 55"/>
          <p:cNvSpPr/>
          <p:nvPr/>
        </p:nvSpPr>
        <p:spPr>
          <a:xfrm>
            <a:off x="6074714" y="3506711"/>
            <a:ext cx="264160" cy="0"/>
          </a:xfrm>
          <a:custGeom>
            <a:avLst/>
            <a:gdLst/>
            <a:ahLst/>
            <a:cxnLst/>
            <a:rect l="l" t="t" r="r" b="b"/>
            <a:pathLst>
              <a:path w="264160">
                <a:moveTo>
                  <a:pt x="0" y="0"/>
                </a:moveTo>
                <a:lnTo>
                  <a:pt x="263563" y="0"/>
                </a:lnTo>
              </a:path>
            </a:pathLst>
          </a:custGeom>
          <a:ln w="72390">
            <a:solidFill>
              <a:srgbClr val="FFFFFF"/>
            </a:solidFill>
          </a:ln>
        </p:spPr>
        <p:txBody>
          <a:bodyPr wrap="square" lIns="0" tIns="0" rIns="0" bIns="0" rtlCol="0"/>
          <a:lstStyle/>
          <a:p>
            <a:endParaRPr/>
          </a:p>
        </p:txBody>
      </p:sp>
      <p:sp>
        <p:nvSpPr>
          <p:cNvPr id="56" name="bk object 56"/>
          <p:cNvSpPr/>
          <p:nvPr/>
        </p:nvSpPr>
        <p:spPr>
          <a:xfrm>
            <a:off x="6302222" y="3543236"/>
            <a:ext cx="0" cy="290830"/>
          </a:xfrm>
          <a:custGeom>
            <a:avLst/>
            <a:gdLst/>
            <a:ahLst/>
            <a:cxnLst/>
            <a:rect l="l" t="t" r="r" b="b"/>
            <a:pathLst>
              <a:path h="290829">
                <a:moveTo>
                  <a:pt x="0" y="0"/>
                </a:moveTo>
                <a:lnTo>
                  <a:pt x="0" y="290499"/>
                </a:lnTo>
              </a:path>
            </a:pathLst>
          </a:custGeom>
          <a:ln w="72110">
            <a:solidFill>
              <a:srgbClr val="FFFFFF"/>
            </a:solidFill>
          </a:ln>
        </p:spPr>
        <p:txBody>
          <a:bodyPr wrap="square" lIns="0" tIns="0" rIns="0" bIns="0" rtlCol="0"/>
          <a:lstStyle/>
          <a:p>
            <a:endParaRPr/>
          </a:p>
        </p:txBody>
      </p:sp>
      <p:sp>
        <p:nvSpPr>
          <p:cNvPr id="57" name="bk object 57"/>
          <p:cNvSpPr/>
          <p:nvPr/>
        </p:nvSpPr>
        <p:spPr>
          <a:xfrm>
            <a:off x="5756605" y="3470605"/>
            <a:ext cx="264160" cy="363220"/>
          </a:xfrm>
          <a:custGeom>
            <a:avLst/>
            <a:gdLst/>
            <a:ahLst/>
            <a:cxnLst/>
            <a:rect l="l" t="t" r="r" b="b"/>
            <a:pathLst>
              <a:path w="264160" h="363220">
                <a:moveTo>
                  <a:pt x="227749" y="0"/>
                </a:moveTo>
                <a:lnTo>
                  <a:pt x="35775" y="0"/>
                </a:lnTo>
                <a:lnTo>
                  <a:pt x="0" y="36855"/>
                </a:lnTo>
                <a:lnTo>
                  <a:pt x="0" y="327355"/>
                </a:lnTo>
                <a:lnTo>
                  <a:pt x="35775" y="363118"/>
                </a:lnTo>
                <a:lnTo>
                  <a:pt x="227749" y="363118"/>
                </a:lnTo>
                <a:lnTo>
                  <a:pt x="263550" y="327355"/>
                </a:lnTo>
                <a:lnTo>
                  <a:pt x="263550" y="290499"/>
                </a:lnTo>
                <a:lnTo>
                  <a:pt x="72605" y="290499"/>
                </a:lnTo>
                <a:lnTo>
                  <a:pt x="72605" y="72644"/>
                </a:lnTo>
                <a:lnTo>
                  <a:pt x="263550" y="72644"/>
                </a:lnTo>
                <a:lnTo>
                  <a:pt x="263550" y="36855"/>
                </a:lnTo>
                <a:lnTo>
                  <a:pt x="227749" y="0"/>
                </a:lnTo>
                <a:close/>
              </a:path>
              <a:path w="264160" h="363220">
                <a:moveTo>
                  <a:pt x="263550" y="72644"/>
                </a:moveTo>
                <a:lnTo>
                  <a:pt x="191452" y="72644"/>
                </a:lnTo>
                <a:lnTo>
                  <a:pt x="191452" y="290499"/>
                </a:lnTo>
                <a:lnTo>
                  <a:pt x="263550" y="290499"/>
                </a:lnTo>
                <a:lnTo>
                  <a:pt x="263550" y="72644"/>
                </a:lnTo>
                <a:close/>
              </a:path>
            </a:pathLst>
          </a:custGeom>
          <a:solidFill>
            <a:srgbClr val="FFFFFF"/>
          </a:solidFill>
        </p:spPr>
        <p:txBody>
          <a:bodyPr wrap="square" lIns="0" tIns="0" rIns="0" bIns="0" rtlCol="0"/>
          <a:lstStyle/>
          <a:p>
            <a:endParaRPr/>
          </a:p>
        </p:txBody>
      </p:sp>
      <p:sp>
        <p:nvSpPr>
          <p:cNvPr id="58" name="bk object 58"/>
          <p:cNvSpPr/>
          <p:nvPr/>
        </p:nvSpPr>
        <p:spPr>
          <a:xfrm>
            <a:off x="5455704" y="3470605"/>
            <a:ext cx="254635" cy="363220"/>
          </a:xfrm>
          <a:custGeom>
            <a:avLst/>
            <a:gdLst/>
            <a:ahLst/>
            <a:cxnLst/>
            <a:rect l="l" t="t" r="r" b="b"/>
            <a:pathLst>
              <a:path w="254635" h="363220">
                <a:moveTo>
                  <a:pt x="218287" y="0"/>
                </a:moveTo>
                <a:lnTo>
                  <a:pt x="0" y="0"/>
                </a:lnTo>
                <a:lnTo>
                  <a:pt x="0" y="363118"/>
                </a:lnTo>
                <a:lnTo>
                  <a:pt x="72605" y="363118"/>
                </a:lnTo>
                <a:lnTo>
                  <a:pt x="72605" y="254723"/>
                </a:lnTo>
                <a:lnTo>
                  <a:pt x="218287" y="254723"/>
                </a:lnTo>
                <a:lnTo>
                  <a:pt x="254076" y="218401"/>
                </a:lnTo>
                <a:lnTo>
                  <a:pt x="254076" y="182105"/>
                </a:lnTo>
                <a:lnTo>
                  <a:pt x="72605" y="182105"/>
                </a:lnTo>
                <a:lnTo>
                  <a:pt x="72605" y="72644"/>
                </a:lnTo>
                <a:lnTo>
                  <a:pt x="254076" y="72644"/>
                </a:lnTo>
                <a:lnTo>
                  <a:pt x="254076" y="36855"/>
                </a:lnTo>
                <a:lnTo>
                  <a:pt x="218287" y="0"/>
                </a:lnTo>
                <a:close/>
              </a:path>
              <a:path w="254635" h="363220">
                <a:moveTo>
                  <a:pt x="254076" y="72644"/>
                </a:moveTo>
                <a:lnTo>
                  <a:pt x="181965" y="72644"/>
                </a:lnTo>
                <a:lnTo>
                  <a:pt x="181965" y="182105"/>
                </a:lnTo>
                <a:lnTo>
                  <a:pt x="254076" y="182105"/>
                </a:lnTo>
                <a:lnTo>
                  <a:pt x="254076" y="72644"/>
                </a:lnTo>
                <a:close/>
              </a:path>
            </a:pathLst>
          </a:custGeom>
          <a:solidFill>
            <a:srgbClr val="FFFFFF"/>
          </a:solidFill>
        </p:spPr>
        <p:txBody>
          <a:bodyPr wrap="square" lIns="0" tIns="0" rIns="0" bIns="0" rtlCol="0"/>
          <a:lstStyle/>
          <a:p>
            <a:endParaRPr/>
          </a:p>
        </p:txBody>
      </p:sp>
      <p:sp>
        <p:nvSpPr>
          <p:cNvPr id="59" name="bk object 59"/>
          <p:cNvSpPr/>
          <p:nvPr/>
        </p:nvSpPr>
        <p:spPr>
          <a:xfrm>
            <a:off x="5215731" y="3542906"/>
            <a:ext cx="0" cy="290830"/>
          </a:xfrm>
          <a:custGeom>
            <a:avLst/>
            <a:gdLst/>
            <a:ahLst/>
            <a:cxnLst/>
            <a:rect l="l" t="t" r="r" b="b"/>
            <a:pathLst>
              <a:path h="290829">
                <a:moveTo>
                  <a:pt x="0" y="0"/>
                </a:moveTo>
                <a:lnTo>
                  <a:pt x="0" y="290829"/>
                </a:lnTo>
              </a:path>
            </a:pathLst>
          </a:custGeom>
          <a:ln w="72605">
            <a:solidFill>
              <a:srgbClr val="FFFFFF"/>
            </a:solidFill>
          </a:ln>
        </p:spPr>
        <p:txBody>
          <a:bodyPr wrap="square" lIns="0" tIns="0" rIns="0" bIns="0" rtlCol="0"/>
          <a:lstStyle/>
          <a:p>
            <a:endParaRPr/>
          </a:p>
        </p:txBody>
      </p:sp>
      <p:sp>
        <p:nvSpPr>
          <p:cNvPr id="60" name="bk object 60"/>
          <p:cNvSpPr/>
          <p:nvPr/>
        </p:nvSpPr>
        <p:spPr>
          <a:xfrm>
            <a:off x="5179428" y="3506711"/>
            <a:ext cx="240665" cy="0"/>
          </a:xfrm>
          <a:custGeom>
            <a:avLst/>
            <a:gdLst/>
            <a:ahLst/>
            <a:cxnLst/>
            <a:rect l="l" t="t" r="r" b="b"/>
            <a:pathLst>
              <a:path w="240664">
                <a:moveTo>
                  <a:pt x="0" y="0"/>
                </a:moveTo>
                <a:lnTo>
                  <a:pt x="240322" y="0"/>
                </a:lnTo>
              </a:path>
            </a:pathLst>
          </a:custGeom>
          <a:ln w="72390">
            <a:solidFill>
              <a:srgbClr val="FFFFFF"/>
            </a:solidFill>
          </a:ln>
        </p:spPr>
        <p:txBody>
          <a:bodyPr wrap="square" lIns="0" tIns="0" rIns="0" bIns="0" rtlCol="0"/>
          <a:lstStyle/>
          <a:p>
            <a:endParaRPr/>
          </a:p>
        </p:txBody>
      </p:sp>
      <p:sp>
        <p:nvSpPr>
          <p:cNvPr id="61" name="bk object 61"/>
          <p:cNvSpPr/>
          <p:nvPr/>
        </p:nvSpPr>
        <p:spPr>
          <a:xfrm>
            <a:off x="4861318" y="3470630"/>
            <a:ext cx="264160" cy="363220"/>
          </a:xfrm>
          <a:custGeom>
            <a:avLst/>
            <a:gdLst/>
            <a:ahLst/>
            <a:cxnLst/>
            <a:rect l="l" t="t" r="r" b="b"/>
            <a:pathLst>
              <a:path w="264160" h="363220">
                <a:moveTo>
                  <a:pt x="263550" y="0"/>
                </a:moveTo>
                <a:lnTo>
                  <a:pt x="101117" y="0"/>
                </a:lnTo>
                <a:lnTo>
                  <a:pt x="0" y="109461"/>
                </a:lnTo>
                <a:lnTo>
                  <a:pt x="0" y="363105"/>
                </a:lnTo>
                <a:lnTo>
                  <a:pt x="72605" y="363105"/>
                </a:lnTo>
                <a:lnTo>
                  <a:pt x="72605" y="254685"/>
                </a:lnTo>
                <a:lnTo>
                  <a:pt x="263550" y="254685"/>
                </a:lnTo>
                <a:lnTo>
                  <a:pt x="263550" y="182079"/>
                </a:lnTo>
                <a:lnTo>
                  <a:pt x="72605" y="182079"/>
                </a:lnTo>
                <a:lnTo>
                  <a:pt x="72605" y="145757"/>
                </a:lnTo>
                <a:lnTo>
                  <a:pt x="140207" y="72605"/>
                </a:lnTo>
                <a:lnTo>
                  <a:pt x="263550" y="72605"/>
                </a:lnTo>
                <a:lnTo>
                  <a:pt x="263550" y="0"/>
                </a:lnTo>
                <a:close/>
              </a:path>
              <a:path w="264160" h="363220">
                <a:moveTo>
                  <a:pt x="263550" y="254685"/>
                </a:moveTo>
                <a:lnTo>
                  <a:pt x="191452" y="254685"/>
                </a:lnTo>
                <a:lnTo>
                  <a:pt x="191452" y="363105"/>
                </a:lnTo>
                <a:lnTo>
                  <a:pt x="263550" y="363105"/>
                </a:lnTo>
                <a:lnTo>
                  <a:pt x="263550" y="254685"/>
                </a:lnTo>
                <a:close/>
              </a:path>
              <a:path w="264160" h="363220">
                <a:moveTo>
                  <a:pt x="263550" y="72605"/>
                </a:moveTo>
                <a:lnTo>
                  <a:pt x="191452" y="72605"/>
                </a:lnTo>
                <a:lnTo>
                  <a:pt x="191452" y="182079"/>
                </a:lnTo>
                <a:lnTo>
                  <a:pt x="263550" y="182079"/>
                </a:lnTo>
                <a:lnTo>
                  <a:pt x="263550" y="72605"/>
                </a:lnTo>
                <a:close/>
              </a:path>
            </a:pathLst>
          </a:custGeom>
          <a:solidFill>
            <a:srgbClr val="FFFFFF"/>
          </a:solidFill>
        </p:spPr>
        <p:txBody>
          <a:bodyPr wrap="square" lIns="0" tIns="0" rIns="0" bIns="0" rtlCol="0"/>
          <a:lstStyle/>
          <a:p>
            <a:endParaRPr/>
          </a:p>
        </p:txBody>
      </p:sp>
      <p:sp>
        <p:nvSpPr>
          <p:cNvPr id="62" name="bk object 62"/>
          <p:cNvSpPr/>
          <p:nvPr/>
        </p:nvSpPr>
        <p:spPr>
          <a:xfrm>
            <a:off x="7740763" y="3967759"/>
            <a:ext cx="264160" cy="363220"/>
          </a:xfrm>
          <a:custGeom>
            <a:avLst/>
            <a:gdLst/>
            <a:ahLst/>
            <a:cxnLst/>
            <a:rect l="l" t="t" r="r" b="b"/>
            <a:pathLst>
              <a:path w="264159" h="363220">
                <a:moveTo>
                  <a:pt x="72631" y="0"/>
                </a:moveTo>
                <a:lnTo>
                  <a:pt x="0" y="0"/>
                </a:lnTo>
                <a:lnTo>
                  <a:pt x="0" y="363118"/>
                </a:lnTo>
                <a:lnTo>
                  <a:pt x="227774" y="363118"/>
                </a:lnTo>
                <a:lnTo>
                  <a:pt x="263563" y="327355"/>
                </a:lnTo>
                <a:lnTo>
                  <a:pt x="263563" y="290499"/>
                </a:lnTo>
                <a:lnTo>
                  <a:pt x="72631" y="290499"/>
                </a:lnTo>
                <a:lnTo>
                  <a:pt x="72631" y="182105"/>
                </a:lnTo>
                <a:lnTo>
                  <a:pt x="263563" y="182105"/>
                </a:lnTo>
                <a:lnTo>
                  <a:pt x="263563" y="145783"/>
                </a:lnTo>
                <a:lnTo>
                  <a:pt x="227774" y="109461"/>
                </a:lnTo>
                <a:lnTo>
                  <a:pt x="72631" y="109461"/>
                </a:lnTo>
                <a:lnTo>
                  <a:pt x="72631" y="0"/>
                </a:lnTo>
                <a:close/>
              </a:path>
              <a:path w="264159" h="363220">
                <a:moveTo>
                  <a:pt x="263563" y="182105"/>
                </a:moveTo>
                <a:lnTo>
                  <a:pt x="191452" y="182105"/>
                </a:lnTo>
                <a:lnTo>
                  <a:pt x="191452" y="290499"/>
                </a:lnTo>
                <a:lnTo>
                  <a:pt x="263563" y="290499"/>
                </a:lnTo>
                <a:lnTo>
                  <a:pt x="263563" y="182105"/>
                </a:lnTo>
                <a:close/>
              </a:path>
            </a:pathLst>
          </a:custGeom>
          <a:solidFill>
            <a:srgbClr val="FFFFFF"/>
          </a:solidFill>
        </p:spPr>
        <p:txBody>
          <a:bodyPr wrap="square" lIns="0" tIns="0" rIns="0" bIns="0" rtlCol="0"/>
          <a:lstStyle/>
          <a:p>
            <a:endParaRPr/>
          </a:p>
        </p:txBody>
      </p:sp>
      <p:sp>
        <p:nvSpPr>
          <p:cNvPr id="63" name="bk object 63"/>
          <p:cNvSpPr/>
          <p:nvPr/>
        </p:nvSpPr>
        <p:spPr>
          <a:xfrm>
            <a:off x="7422654" y="3967785"/>
            <a:ext cx="264160" cy="363220"/>
          </a:xfrm>
          <a:custGeom>
            <a:avLst/>
            <a:gdLst/>
            <a:ahLst/>
            <a:cxnLst/>
            <a:rect l="l" t="t" r="r" b="b"/>
            <a:pathLst>
              <a:path w="264159" h="363220">
                <a:moveTo>
                  <a:pt x="263563" y="0"/>
                </a:moveTo>
                <a:lnTo>
                  <a:pt x="100647" y="0"/>
                </a:lnTo>
                <a:lnTo>
                  <a:pt x="0" y="108915"/>
                </a:lnTo>
                <a:lnTo>
                  <a:pt x="0" y="363105"/>
                </a:lnTo>
                <a:lnTo>
                  <a:pt x="72618" y="363105"/>
                </a:lnTo>
                <a:lnTo>
                  <a:pt x="72618" y="145249"/>
                </a:lnTo>
                <a:lnTo>
                  <a:pt x="139712" y="72605"/>
                </a:lnTo>
                <a:lnTo>
                  <a:pt x="263563" y="72605"/>
                </a:lnTo>
                <a:lnTo>
                  <a:pt x="263563" y="0"/>
                </a:lnTo>
                <a:close/>
              </a:path>
              <a:path w="264159" h="363220">
                <a:moveTo>
                  <a:pt x="263563" y="72605"/>
                </a:moveTo>
                <a:lnTo>
                  <a:pt x="191465" y="72605"/>
                </a:lnTo>
                <a:lnTo>
                  <a:pt x="191465" y="363105"/>
                </a:lnTo>
                <a:lnTo>
                  <a:pt x="263563" y="363105"/>
                </a:lnTo>
                <a:lnTo>
                  <a:pt x="263563" y="72605"/>
                </a:lnTo>
                <a:close/>
              </a:path>
            </a:pathLst>
          </a:custGeom>
          <a:solidFill>
            <a:srgbClr val="FFFFFF"/>
          </a:solidFill>
        </p:spPr>
        <p:txBody>
          <a:bodyPr wrap="square" lIns="0" tIns="0" rIns="0" bIns="0" rtlCol="0"/>
          <a:lstStyle/>
          <a:p>
            <a:endParaRPr/>
          </a:p>
        </p:txBody>
      </p:sp>
      <p:sp>
        <p:nvSpPr>
          <p:cNvPr id="64" name="bk object 64"/>
          <p:cNvSpPr/>
          <p:nvPr/>
        </p:nvSpPr>
        <p:spPr>
          <a:xfrm>
            <a:off x="6955517" y="4040390"/>
            <a:ext cx="0" cy="290830"/>
          </a:xfrm>
          <a:custGeom>
            <a:avLst/>
            <a:gdLst/>
            <a:ahLst/>
            <a:cxnLst/>
            <a:rect l="l" t="t" r="r" b="b"/>
            <a:pathLst>
              <a:path h="290829">
                <a:moveTo>
                  <a:pt x="0" y="0"/>
                </a:moveTo>
                <a:lnTo>
                  <a:pt x="0" y="290499"/>
                </a:lnTo>
              </a:path>
            </a:pathLst>
          </a:custGeom>
          <a:ln w="72605">
            <a:solidFill>
              <a:srgbClr val="FFFFFF"/>
            </a:solidFill>
          </a:ln>
        </p:spPr>
        <p:txBody>
          <a:bodyPr wrap="square" lIns="0" tIns="0" rIns="0" bIns="0" rtlCol="0"/>
          <a:lstStyle/>
          <a:p>
            <a:endParaRPr/>
          </a:p>
        </p:txBody>
      </p:sp>
      <p:sp>
        <p:nvSpPr>
          <p:cNvPr id="65" name="bk object 65"/>
          <p:cNvSpPr/>
          <p:nvPr/>
        </p:nvSpPr>
        <p:spPr>
          <a:xfrm>
            <a:off x="6815340" y="4004088"/>
            <a:ext cx="279400" cy="0"/>
          </a:xfrm>
          <a:custGeom>
            <a:avLst/>
            <a:gdLst/>
            <a:ahLst/>
            <a:cxnLst/>
            <a:rect l="l" t="t" r="r" b="b"/>
            <a:pathLst>
              <a:path w="279400">
                <a:moveTo>
                  <a:pt x="0" y="0"/>
                </a:moveTo>
                <a:lnTo>
                  <a:pt x="279311" y="0"/>
                </a:lnTo>
              </a:path>
            </a:pathLst>
          </a:custGeom>
          <a:ln w="72605">
            <a:solidFill>
              <a:srgbClr val="FFFFFF"/>
            </a:solidFill>
          </a:ln>
        </p:spPr>
        <p:txBody>
          <a:bodyPr wrap="square" lIns="0" tIns="0" rIns="0" bIns="0" rtlCol="0"/>
          <a:lstStyle/>
          <a:p>
            <a:endParaRPr/>
          </a:p>
        </p:txBody>
      </p:sp>
      <p:sp>
        <p:nvSpPr>
          <p:cNvPr id="66" name="bk object 66"/>
          <p:cNvSpPr/>
          <p:nvPr/>
        </p:nvSpPr>
        <p:spPr>
          <a:xfrm>
            <a:off x="6151384" y="3967759"/>
            <a:ext cx="332105" cy="436245"/>
          </a:xfrm>
          <a:custGeom>
            <a:avLst/>
            <a:gdLst/>
            <a:ahLst/>
            <a:cxnLst/>
            <a:rect l="l" t="t" r="r" b="b"/>
            <a:pathLst>
              <a:path w="332104" h="436245">
                <a:moveTo>
                  <a:pt x="331635" y="290499"/>
                </a:moveTo>
                <a:lnTo>
                  <a:pt x="0" y="290499"/>
                </a:lnTo>
                <a:lnTo>
                  <a:pt x="0" y="435749"/>
                </a:lnTo>
                <a:lnTo>
                  <a:pt x="72605" y="435749"/>
                </a:lnTo>
                <a:lnTo>
                  <a:pt x="72605" y="363105"/>
                </a:lnTo>
                <a:lnTo>
                  <a:pt x="331635" y="363105"/>
                </a:lnTo>
                <a:lnTo>
                  <a:pt x="331635" y="290499"/>
                </a:lnTo>
                <a:close/>
              </a:path>
              <a:path w="332104" h="436245">
                <a:moveTo>
                  <a:pt x="331635" y="363105"/>
                </a:moveTo>
                <a:lnTo>
                  <a:pt x="259003" y="363105"/>
                </a:lnTo>
                <a:lnTo>
                  <a:pt x="259003" y="435749"/>
                </a:lnTo>
                <a:lnTo>
                  <a:pt x="331635" y="435749"/>
                </a:lnTo>
                <a:lnTo>
                  <a:pt x="331635" y="363105"/>
                </a:lnTo>
                <a:close/>
              </a:path>
              <a:path w="332104" h="436245">
                <a:moveTo>
                  <a:pt x="294792" y="0"/>
                </a:moveTo>
                <a:lnTo>
                  <a:pt x="136448" y="0"/>
                </a:lnTo>
                <a:lnTo>
                  <a:pt x="35813" y="108953"/>
                </a:lnTo>
                <a:lnTo>
                  <a:pt x="35813" y="290499"/>
                </a:lnTo>
                <a:lnTo>
                  <a:pt x="108419" y="290499"/>
                </a:lnTo>
                <a:lnTo>
                  <a:pt x="108419" y="145249"/>
                </a:lnTo>
                <a:lnTo>
                  <a:pt x="175513" y="72644"/>
                </a:lnTo>
                <a:lnTo>
                  <a:pt x="294792" y="72644"/>
                </a:lnTo>
                <a:lnTo>
                  <a:pt x="294792" y="0"/>
                </a:lnTo>
                <a:close/>
              </a:path>
              <a:path w="332104" h="436245">
                <a:moveTo>
                  <a:pt x="294792" y="72644"/>
                </a:moveTo>
                <a:lnTo>
                  <a:pt x="222681" y="72644"/>
                </a:lnTo>
                <a:lnTo>
                  <a:pt x="222681" y="290499"/>
                </a:lnTo>
                <a:lnTo>
                  <a:pt x="294792" y="290499"/>
                </a:lnTo>
                <a:lnTo>
                  <a:pt x="294792" y="72644"/>
                </a:lnTo>
                <a:close/>
              </a:path>
            </a:pathLst>
          </a:custGeom>
          <a:solidFill>
            <a:srgbClr val="FFFFFF"/>
          </a:solidFill>
        </p:spPr>
        <p:txBody>
          <a:bodyPr wrap="square" lIns="0" tIns="0" rIns="0" bIns="0" rtlCol="0"/>
          <a:lstStyle/>
          <a:p>
            <a:endParaRPr/>
          </a:p>
        </p:txBody>
      </p:sp>
      <p:sp>
        <p:nvSpPr>
          <p:cNvPr id="67" name="bk object 67"/>
          <p:cNvSpPr/>
          <p:nvPr/>
        </p:nvSpPr>
        <p:spPr>
          <a:xfrm>
            <a:off x="6042062" y="4331119"/>
            <a:ext cx="73025" cy="72390"/>
          </a:xfrm>
          <a:custGeom>
            <a:avLst/>
            <a:gdLst/>
            <a:ahLst/>
            <a:cxnLst/>
            <a:rect l="l" t="t" r="r" b="b"/>
            <a:pathLst>
              <a:path w="73025" h="72389">
                <a:moveTo>
                  <a:pt x="0" y="72389"/>
                </a:moveTo>
                <a:lnTo>
                  <a:pt x="72605" y="72389"/>
                </a:lnTo>
                <a:lnTo>
                  <a:pt x="72605" y="0"/>
                </a:lnTo>
                <a:lnTo>
                  <a:pt x="0" y="0"/>
                </a:lnTo>
                <a:lnTo>
                  <a:pt x="0" y="72389"/>
                </a:lnTo>
                <a:close/>
              </a:path>
            </a:pathLst>
          </a:custGeom>
          <a:solidFill>
            <a:srgbClr val="FFFFFF"/>
          </a:solidFill>
        </p:spPr>
        <p:txBody>
          <a:bodyPr wrap="square" lIns="0" tIns="0" rIns="0" bIns="0" rtlCol="0"/>
          <a:lstStyle/>
          <a:p>
            <a:endParaRPr/>
          </a:p>
        </p:txBody>
      </p:sp>
      <p:sp>
        <p:nvSpPr>
          <p:cNvPr id="68" name="bk object 68"/>
          <p:cNvSpPr/>
          <p:nvPr/>
        </p:nvSpPr>
        <p:spPr>
          <a:xfrm>
            <a:off x="5783021" y="4294924"/>
            <a:ext cx="332105" cy="0"/>
          </a:xfrm>
          <a:custGeom>
            <a:avLst/>
            <a:gdLst/>
            <a:ahLst/>
            <a:cxnLst/>
            <a:rect l="l" t="t" r="r" b="b"/>
            <a:pathLst>
              <a:path w="332104">
                <a:moveTo>
                  <a:pt x="0" y="0"/>
                </a:moveTo>
                <a:lnTo>
                  <a:pt x="331647" y="0"/>
                </a:lnTo>
              </a:path>
            </a:pathLst>
          </a:custGeom>
          <a:ln w="72390">
            <a:solidFill>
              <a:srgbClr val="FFFFFF"/>
            </a:solidFill>
          </a:ln>
        </p:spPr>
        <p:txBody>
          <a:bodyPr wrap="square" lIns="0" tIns="0" rIns="0" bIns="0" rtlCol="0"/>
          <a:lstStyle/>
          <a:p>
            <a:endParaRPr/>
          </a:p>
        </p:txBody>
      </p:sp>
      <p:sp>
        <p:nvSpPr>
          <p:cNvPr id="69" name="bk object 69"/>
          <p:cNvSpPr/>
          <p:nvPr/>
        </p:nvSpPr>
        <p:spPr>
          <a:xfrm>
            <a:off x="5819343" y="3967899"/>
            <a:ext cx="0" cy="290830"/>
          </a:xfrm>
          <a:custGeom>
            <a:avLst/>
            <a:gdLst/>
            <a:ahLst/>
            <a:cxnLst/>
            <a:rect l="l" t="t" r="r" b="b"/>
            <a:pathLst>
              <a:path h="290829">
                <a:moveTo>
                  <a:pt x="0" y="0"/>
                </a:moveTo>
                <a:lnTo>
                  <a:pt x="0" y="290829"/>
                </a:lnTo>
              </a:path>
            </a:pathLst>
          </a:custGeom>
          <a:ln w="72643">
            <a:solidFill>
              <a:srgbClr val="FFFFFF"/>
            </a:solidFill>
          </a:ln>
        </p:spPr>
        <p:txBody>
          <a:bodyPr wrap="square" lIns="0" tIns="0" rIns="0" bIns="0" rtlCol="0"/>
          <a:lstStyle/>
          <a:p>
            <a:endParaRPr/>
          </a:p>
        </p:txBody>
      </p:sp>
      <p:sp>
        <p:nvSpPr>
          <p:cNvPr id="70" name="bk object 70"/>
          <p:cNvSpPr/>
          <p:nvPr/>
        </p:nvSpPr>
        <p:spPr>
          <a:xfrm>
            <a:off x="6041796" y="3967759"/>
            <a:ext cx="0" cy="290830"/>
          </a:xfrm>
          <a:custGeom>
            <a:avLst/>
            <a:gdLst/>
            <a:ahLst/>
            <a:cxnLst/>
            <a:rect l="l" t="t" r="r" b="b"/>
            <a:pathLst>
              <a:path h="290829">
                <a:moveTo>
                  <a:pt x="0" y="0"/>
                </a:moveTo>
                <a:lnTo>
                  <a:pt x="0" y="290499"/>
                </a:lnTo>
              </a:path>
            </a:pathLst>
          </a:custGeom>
          <a:ln w="72110">
            <a:solidFill>
              <a:srgbClr val="FFFFFF"/>
            </a:solidFill>
          </a:ln>
        </p:spPr>
        <p:txBody>
          <a:bodyPr wrap="square" lIns="0" tIns="0" rIns="0" bIns="0" rtlCol="0"/>
          <a:lstStyle/>
          <a:p>
            <a:endParaRPr/>
          </a:p>
        </p:txBody>
      </p:sp>
      <p:sp>
        <p:nvSpPr>
          <p:cNvPr id="71" name="bk object 71"/>
          <p:cNvSpPr/>
          <p:nvPr/>
        </p:nvSpPr>
        <p:spPr>
          <a:xfrm>
            <a:off x="5482044" y="4294695"/>
            <a:ext cx="246379" cy="0"/>
          </a:xfrm>
          <a:custGeom>
            <a:avLst/>
            <a:gdLst/>
            <a:ahLst/>
            <a:cxnLst/>
            <a:rect l="l" t="t" r="r" b="b"/>
            <a:pathLst>
              <a:path w="246379">
                <a:moveTo>
                  <a:pt x="0" y="0"/>
                </a:moveTo>
                <a:lnTo>
                  <a:pt x="246214" y="0"/>
                </a:lnTo>
              </a:path>
            </a:pathLst>
          </a:custGeom>
          <a:ln w="72389">
            <a:solidFill>
              <a:srgbClr val="FFFFFF"/>
            </a:solidFill>
          </a:ln>
        </p:spPr>
        <p:txBody>
          <a:bodyPr wrap="square" lIns="0" tIns="0" rIns="0" bIns="0" rtlCol="0"/>
          <a:lstStyle/>
          <a:p>
            <a:endParaRPr/>
          </a:p>
        </p:txBody>
      </p:sp>
      <p:sp>
        <p:nvSpPr>
          <p:cNvPr id="72" name="bk object 72"/>
          <p:cNvSpPr/>
          <p:nvPr/>
        </p:nvSpPr>
        <p:spPr>
          <a:xfrm>
            <a:off x="5482044" y="4186110"/>
            <a:ext cx="73025" cy="72390"/>
          </a:xfrm>
          <a:custGeom>
            <a:avLst/>
            <a:gdLst/>
            <a:ahLst/>
            <a:cxnLst/>
            <a:rect l="l" t="t" r="r" b="b"/>
            <a:pathLst>
              <a:path w="73025" h="72389">
                <a:moveTo>
                  <a:pt x="0" y="72389"/>
                </a:moveTo>
                <a:lnTo>
                  <a:pt x="72631" y="72389"/>
                </a:lnTo>
                <a:lnTo>
                  <a:pt x="72631" y="0"/>
                </a:lnTo>
                <a:lnTo>
                  <a:pt x="0" y="0"/>
                </a:lnTo>
                <a:lnTo>
                  <a:pt x="0" y="72389"/>
                </a:lnTo>
                <a:close/>
              </a:path>
            </a:pathLst>
          </a:custGeom>
          <a:solidFill>
            <a:srgbClr val="FFFFFF"/>
          </a:solidFill>
        </p:spPr>
        <p:txBody>
          <a:bodyPr wrap="square" lIns="0" tIns="0" rIns="0" bIns="0" rtlCol="0"/>
          <a:lstStyle/>
          <a:p>
            <a:endParaRPr/>
          </a:p>
        </p:txBody>
      </p:sp>
      <p:sp>
        <p:nvSpPr>
          <p:cNvPr id="73" name="bk object 73"/>
          <p:cNvSpPr/>
          <p:nvPr/>
        </p:nvSpPr>
        <p:spPr>
          <a:xfrm>
            <a:off x="5482044" y="4149915"/>
            <a:ext cx="228600" cy="0"/>
          </a:xfrm>
          <a:custGeom>
            <a:avLst/>
            <a:gdLst/>
            <a:ahLst/>
            <a:cxnLst/>
            <a:rect l="l" t="t" r="r" b="b"/>
            <a:pathLst>
              <a:path w="228600">
                <a:moveTo>
                  <a:pt x="0" y="0"/>
                </a:moveTo>
                <a:lnTo>
                  <a:pt x="228041" y="0"/>
                </a:lnTo>
              </a:path>
            </a:pathLst>
          </a:custGeom>
          <a:ln w="72390">
            <a:solidFill>
              <a:srgbClr val="FFFFFF"/>
            </a:solidFill>
          </a:ln>
        </p:spPr>
        <p:txBody>
          <a:bodyPr wrap="square" lIns="0" tIns="0" rIns="0" bIns="0" rtlCol="0"/>
          <a:lstStyle/>
          <a:p>
            <a:endParaRPr/>
          </a:p>
        </p:txBody>
      </p:sp>
      <p:sp>
        <p:nvSpPr>
          <p:cNvPr id="74" name="bk object 74"/>
          <p:cNvSpPr/>
          <p:nvPr/>
        </p:nvSpPr>
        <p:spPr>
          <a:xfrm>
            <a:off x="5482044" y="4040060"/>
            <a:ext cx="73025" cy="73660"/>
          </a:xfrm>
          <a:custGeom>
            <a:avLst/>
            <a:gdLst/>
            <a:ahLst/>
            <a:cxnLst/>
            <a:rect l="l" t="t" r="r" b="b"/>
            <a:pathLst>
              <a:path w="73025" h="73660">
                <a:moveTo>
                  <a:pt x="0" y="73659"/>
                </a:moveTo>
                <a:lnTo>
                  <a:pt x="72631" y="73659"/>
                </a:lnTo>
                <a:lnTo>
                  <a:pt x="72631" y="0"/>
                </a:lnTo>
                <a:lnTo>
                  <a:pt x="0" y="0"/>
                </a:lnTo>
                <a:lnTo>
                  <a:pt x="0" y="73659"/>
                </a:lnTo>
                <a:close/>
              </a:path>
            </a:pathLst>
          </a:custGeom>
          <a:solidFill>
            <a:srgbClr val="FFFFFF"/>
          </a:solidFill>
        </p:spPr>
        <p:txBody>
          <a:bodyPr wrap="square" lIns="0" tIns="0" rIns="0" bIns="0" rtlCol="0"/>
          <a:lstStyle/>
          <a:p>
            <a:endParaRPr/>
          </a:p>
        </p:txBody>
      </p:sp>
      <p:sp>
        <p:nvSpPr>
          <p:cNvPr id="75" name="bk object 75"/>
          <p:cNvSpPr/>
          <p:nvPr/>
        </p:nvSpPr>
        <p:spPr>
          <a:xfrm>
            <a:off x="5482044" y="4003865"/>
            <a:ext cx="246379" cy="0"/>
          </a:xfrm>
          <a:custGeom>
            <a:avLst/>
            <a:gdLst/>
            <a:ahLst/>
            <a:cxnLst/>
            <a:rect l="l" t="t" r="r" b="b"/>
            <a:pathLst>
              <a:path w="246379">
                <a:moveTo>
                  <a:pt x="0" y="0"/>
                </a:moveTo>
                <a:lnTo>
                  <a:pt x="246214" y="0"/>
                </a:lnTo>
              </a:path>
            </a:pathLst>
          </a:custGeom>
          <a:ln w="72390">
            <a:solidFill>
              <a:srgbClr val="FFFFFF"/>
            </a:solidFill>
          </a:ln>
        </p:spPr>
        <p:txBody>
          <a:bodyPr wrap="square" lIns="0" tIns="0" rIns="0" bIns="0" rtlCol="0"/>
          <a:lstStyle/>
          <a:p>
            <a:endParaRPr/>
          </a:p>
        </p:txBody>
      </p:sp>
      <p:sp>
        <p:nvSpPr>
          <p:cNvPr id="76" name="bk object 76"/>
          <p:cNvSpPr/>
          <p:nvPr/>
        </p:nvSpPr>
        <p:spPr>
          <a:xfrm>
            <a:off x="4861318" y="3967785"/>
            <a:ext cx="264160" cy="363220"/>
          </a:xfrm>
          <a:custGeom>
            <a:avLst/>
            <a:gdLst/>
            <a:ahLst/>
            <a:cxnLst/>
            <a:rect l="l" t="t" r="r" b="b"/>
            <a:pathLst>
              <a:path w="264160" h="363220">
                <a:moveTo>
                  <a:pt x="227749" y="0"/>
                </a:moveTo>
                <a:lnTo>
                  <a:pt x="35788" y="0"/>
                </a:lnTo>
                <a:lnTo>
                  <a:pt x="0" y="36817"/>
                </a:lnTo>
                <a:lnTo>
                  <a:pt x="0" y="327317"/>
                </a:lnTo>
                <a:lnTo>
                  <a:pt x="35788" y="363105"/>
                </a:lnTo>
                <a:lnTo>
                  <a:pt x="227749" y="363105"/>
                </a:lnTo>
                <a:lnTo>
                  <a:pt x="263563" y="327317"/>
                </a:lnTo>
                <a:lnTo>
                  <a:pt x="263563" y="290487"/>
                </a:lnTo>
                <a:lnTo>
                  <a:pt x="72605" y="290487"/>
                </a:lnTo>
                <a:lnTo>
                  <a:pt x="72605" y="72605"/>
                </a:lnTo>
                <a:lnTo>
                  <a:pt x="263563" y="72605"/>
                </a:lnTo>
                <a:lnTo>
                  <a:pt x="263563" y="36817"/>
                </a:lnTo>
                <a:lnTo>
                  <a:pt x="227749" y="0"/>
                </a:lnTo>
                <a:close/>
              </a:path>
              <a:path w="264160" h="363220">
                <a:moveTo>
                  <a:pt x="263563" y="254711"/>
                </a:moveTo>
                <a:lnTo>
                  <a:pt x="191452" y="254711"/>
                </a:lnTo>
                <a:lnTo>
                  <a:pt x="191452" y="290487"/>
                </a:lnTo>
                <a:lnTo>
                  <a:pt x="263563" y="290487"/>
                </a:lnTo>
                <a:lnTo>
                  <a:pt x="263563" y="254711"/>
                </a:lnTo>
                <a:close/>
              </a:path>
              <a:path w="264160" h="363220">
                <a:moveTo>
                  <a:pt x="263563" y="72605"/>
                </a:moveTo>
                <a:lnTo>
                  <a:pt x="191452" y="72605"/>
                </a:lnTo>
                <a:lnTo>
                  <a:pt x="191452" y="108915"/>
                </a:lnTo>
                <a:lnTo>
                  <a:pt x="263563" y="108915"/>
                </a:lnTo>
                <a:lnTo>
                  <a:pt x="263563" y="72605"/>
                </a:lnTo>
                <a:close/>
              </a:path>
            </a:pathLst>
          </a:custGeom>
          <a:solidFill>
            <a:srgbClr val="FFFFFF"/>
          </a:solidFill>
        </p:spPr>
        <p:txBody>
          <a:bodyPr wrap="square" lIns="0" tIns="0" rIns="0" bIns="0" rtlCol="0"/>
          <a:lstStyle/>
          <a:p>
            <a:endParaRPr/>
          </a:p>
        </p:txBody>
      </p:sp>
      <p:sp>
        <p:nvSpPr>
          <p:cNvPr id="77" name="bk object 77"/>
          <p:cNvSpPr/>
          <p:nvPr/>
        </p:nvSpPr>
        <p:spPr>
          <a:xfrm>
            <a:off x="6693699" y="3470605"/>
            <a:ext cx="264160" cy="363220"/>
          </a:xfrm>
          <a:custGeom>
            <a:avLst/>
            <a:gdLst/>
            <a:ahLst/>
            <a:cxnLst/>
            <a:rect l="l" t="t" r="r" b="b"/>
            <a:pathLst>
              <a:path w="264159" h="363220">
                <a:moveTo>
                  <a:pt x="227787" y="0"/>
                </a:moveTo>
                <a:lnTo>
                  <a:pt x="35826" y="0"/>
                </a:lnTo>
                <a:lnTo>
                  <a:pt x="0" y="36855"/>
                </a:lnTo>
                <a:lnTo>
                  <a:pt x="0" y="327355"/>
                </a:lnTo>
                <a:lnTo>
                  <a:pt x="35826" y="363118"/>
                </a:lnTo>
                <a:lnTo>
                  <a:pt x="227787" y="363118"/>
                </a:lnTo>
                <a:lnTo>
                  <a:pt x="263575" y="327355"/>
                </a:lnTo>
                <a:lnTo>
                  <a:pt x="263575" y="290499"/>
                </a:lnTo>
                <a:lnTo>
                  <a:pt x="72644" y="290499"/>
                </a:lnTo>
                <a:lnTo>
                  <a:pt x="72644" y="72644"/>
                </a:lnTo>
                <a:lnTo>
                  <a:pt x="263575" y="72644"/>
                </a:lnTo>
                <a:lnTo>
                  <a:pt x="263575" y="36855"/>
                </a:lnTo>
                <a:lnTo>
                  <a:pt x="227787" y="0"/>
                </a:lnTo>
                <a:close/>
              </a:path>
              <a:path w="264159" h="363220">
                <a:moveTo>
                  <a:pt x="263575" y="72644"/>
                </a:moveTo>
                <a:lnTo>
                  <a:pt x="191465" y="72644"/>
                </a:lnTo>
                <a:lnTo>
                  <a:pt x="191465" y="290499"/>
                </a:lnTo>
                <a:lnTo>
                  <a:pt x="263575" y="290499"/>
                </a:lnTo>
                <a:lnTo>
                  <a:pt x="263575" y="72644"/>
                </a:lnTo>
                <a:close/>
              </a:path>
            </a:pathLst>
          </a:custGeom>
          <a:solidFill>
            <a:srgbClr val="FFFFFF"/>
          </a:solidFill>
        </p:spPr>
        <p:txBody>
          <a:bodyPr wrap="square" lIns="0" tIns="0" rIns="0" bIns="0" rtlCol="0"/>
          <a:lstStyle/>
          <a:p>
            <a:endParaRPr/>
          </a:p>
        </p:txBody>
      </p:sp>
      <p:sp>
        <p:nvSpPr>
          <p:cNvPr id="78" name="bk object 78"/>
          <p:cNvSpPr/>
          <p:nvPr/>
        </p:nvSpPr>
        <p:spPr>
          <a:xfrm>
            <a:off x="6392811" y="3470605"/>
            <a:ext cx="254635" cy="363220"/>
          </a:xfrm>
          <a:custGeom>
            <a:avLst/>
            <a:gdLst/>
            <a:ahLst/>
            <a:cxnLst/>
            <a:rect l="l" t="t" r="r" b="b"/>
            <a:pathLst>
              <a:path w="254634" h="363220">
                <a:moveTo>
                  <a:pt x="218287" y="0"/>
                </a:moveTo>
                <a:lnTo>
                  <a:pt x="0" y="0"/>
                </a:lnTo>
                <a:lnTo>
                  <a:pt x="0" y="363118"/>
                </a:lnTo>
                <a:lnTo>
                  <a:pt x="72644" y="363118"/>
                </a:lnTo>
                <a:lnTo>
                  <a:pt x="72644" y="254723"/>
                </a:lnTo>
                <a:lnTo>
                  <a:pt x="218287" y="254723"/>
                </a:lnTo>
                <a:lnTo>
                  <a:pt x="254076" y="218401"/>
                </a:lnTo>
                <a:lnTo>
                  <a:pt x="254076" y="182105"/>
                </a:lnTo>
                <a:lnTo>
                  <a:pt x="72644" y="182105"/>
                </a:lnTo>
                <a:lnTo>
                  <a:pt x="72644" y="72644"/>
                </a:lnTo>
                <a:lnTo>
                  <a:pt x="254076" y="72644"/>
                </a:lnTo>
                <a:lnTo>
                  <a:pt x="254076" y="36855"/>
                </a:lnTo>
                <a:lnTo>
                  <a:pt x="218287" y="0"/>
                </a:lnTo>
                <a:close/>
              </a:path>
              <a:path w="254634" h="363220">
                <a:moveTo>
                  <a:pt x="254076" y="72644"/>
                </a:moveTo>
                <a:lnTo>
                  <a:pt x="182003" y="72644"/>
                </a:lnTo>
                <a:lnTo>
                  <a:pt x="182003" y="182105"/>
                </a:lnTo>
                <a:lnTo>
                  <a:pt x="254076" y="182105"/>
                </a:lnTo>
                <a:lnTo>
                  <a:pt x="254076" y="72644"/>
                </a:lnTo>
                <a:close/>
              </a:path>
            </a:pathLst>
          </a:custGeom>
          <a:solidFill>
            <a:srgbClr val="FFFFFF"/>
          </a:solidFill>
        </p:spPr>
        <p:txBody>
          <a:bodyPr wrap="square" lIns="0" tIns="0" rIns="0" bIns="0" rtlCol="0"/>
          <a:lstStyle/>
          <a:p>
            <a:endParaRPr/>
          </a:p>
        </p:txBody>
      </p:sp>
      <p:sp>
        <p:nvSpPr>
          <p:cNvPr id="79" name="bk object 79"/>
          <p:cNvSpPr/>
          <p:nvPr/>
        </p:nvSpPr>
        <p:spPr>
          <a:xfrm>
            <a:off x="5200250" y="4040060"/>
            <a:ext cx="0" cy="290830"/>
          </a:xfrm>
          <a:custGeom>
            <a:avLst/>
            <a:gdLst/>
            <a:ahLst/>
            <a:cxnLst/>
            <a:rect l="l" t="t" r="r" b="b"/>
            <a:pathLst>
              <a:path h="290829">
                <a:moveTo>
                  <a:pt x="0" y="0"/>
                </a:moveTo>
                <a:lnTo>
                  <a:pt x="0" y="290829"/>
                </a:lnTo>
              </a:path>
            </a:pathLst>
          </a:custGeom>
          <a:ln w="72605">
            <a:solidFill>
              <a:srgbClr val="FFFFFF"/>
            </a:solidFill>
          </a:ln>
        </p:spPr>
        <p:txBody>
          <a:bodyPr wrap="square" lIns="0" tIns="0" rIns="0" bIns="0" rtlCol="0"/>
          <a:lstStyle/>
          <a:p>
            <a:endParaRPr/>
          </a:p>
        </p:txBody>
      </p:sp>
      <p:sp>
        <p:nvSpPr>
          <p:cNvPr id="80" name="bk object 80"/>
          <p:cNvSpPr/>
          <p:nvPr/>
        </p:nvSpPr>
        <p:spPr>
          <a:xfrm>
            <a:off x="5163946" y="4003865"/>
            <a:ext cx="264160" cy="0"/>
          </a:xfrm>
          <a:custGeom>
            <a:avLst/>
            <a:gdLst/>
            <a:ahLst/>
            <a:cxnLst/>
            <a:rect l="l" t="t" r="r" b="b"/>
            <a:pathLst>
              <a:path w="264160">
                <a:moveTo>
                  <a:pt x="0" y="0"/>
                </a:moveTo>
                <a:lnTo>
                  <a:pt x="263550" y="0"/>
                </a:lnTo>
              </a:path>
            </a:pathLst>
          </a:custGeom>
          <a:ln w="72390">
            <a:solidFill>
              <a:srgbClr val="FFFFFF"/>
            </a:solidFill>
          </a:ln>
        </p:spPr>
        <p:txBody>
          <a:bodyPr wrap="square" lIns="0" tIns="0" rIns="0" bIns="0" rtlCol="0"/>
          <a:lstStyle/>
          <a:p>
            <a:endParaRPr/>
          </a:p>
        </p:txBody>
      </p:sp>
      <p:sp>
        <p:nvSpPr>
          <p:cNvPr id="81" name="bk object 81"/>
          <p:cNvSpPr/>
          <p:nvPr/>
        </p:nvSpPr>
        <p:spPr>
          <a:xfrm>
            <a:off x="5391448" y="4040390"/>
            <a:ext cx="0" cy="290830"/>
          </a:xfrm>
          <a:custGeom>
            <a:avLst/>
            <a:gdLst/>
            <a:ahLst/>
            <a:cxnLst/>
            <a:rect l="l" t="t" r="r" b="b"/>
            <a:pathLst>
              <a:path h="290829">
                <a:moveTo>
                  <a:pt x="0" y="0"/>
                </a:moveTo>
                <a:lnTo>
                  <a:pt x="0" y="290499"/>
                </a:lnTo>
              </a:path>
            </a:pathLst>
          </a:custGeom>
          <a:ln w="72097">
            <a:solidFill>
              <a:srgbClr val="FFFFFF"/>
            </a:solidFill>
          </a:ln>
        </p:spPr>
        <p:txBody>
          <a:bodyPr wrap="square" lIns="0" tIns="0" rIns="0" bIns="0" rtlCol="0"/>
          <a:lstStyle/>
          <a:p>
            <a:endParaRPr/>
          </a:p>
        </p:txBody>
      </p:sp>
      <p:sp>
        <p:nvSpPr>
          <p:cNvPr id="82" name="bk object 82"/>
          <p:cNvSpPr/>
          <p:nvPr/>
        </p:nvSpPr>
        <p:spPr>
          <a:xfrm>
            <a:off x="6529819" y="4294695"/>
            <a:ext cx="246379" cy="0"/>
          </a:xfrm>
          <a:custGeom>
            <a:avLst/>
            <a:gdLst/>
            <a:ahLst/>
            <a:cxnLst/>
            <a:rect l="l" t="t" r="r" b="b"/>
            <a:pathLst>
              <a:path w="246379">
                <a:moveTo>
                  <a:pt x="0" y="0"/>
                </a:moveTo>
                <a:lnTo>
                  <a:pt x="246214" y="0"/>
                </a:lnTo>
              </a:path>
            </a:pathLst>
          </a:custGeom>
          <a:ln w="72389">
            <a:solidFill>
              <a:srgbClr val="FFFFFF"/>
            </a:solidFill>
          </a:ln>
        </p:spPr>
        <p:txBody>
          <a:bodyPr wrap="square" lIns="0" tIns="0" rIns="0" bIns="0" rtlCol="0"/>
          <a:lstStyle/>
          <a:p>
            <a:endParaRPr/>
          </a:p>
        </p:txBody>
      </p:sp>
      <p:sp>
        <p:nvSpPr>
          <p:cNvPr id="83" name="bk object 83"/>
          <p:cNvSpPr/>
          <p:nvPr/>
        </p:nvSpPr>
        <p:spPr>
          <a:xfrm>
            <a:off x="6529819" y="4186110"/>
            <a:ext cx="73025" cy="72390"/>
          </a:xfrm>
          <a:custGeom>
            <a:avLst/>
            <a:gdLst/>
            <a:ahLst/>
            <a:cxnLst/>
            <a:rect l="l" t="t" r="r" b="b"/>
            <a:pathLst>
              <a:path w="73025" h="72389">
                <a:moveTo>
                  <a:pt x="0" y="72389"/>
                </a:moveTo>
                <a:lnTo>
                  <a:pt x="72643" y="72389"/>
                </a:lnTo>
                <a:lnTo>
                  <a:pt x="72643" y="0"/>
                </a:lnTo>
                <a:lnTo>
                  <a:pt x="0" y="0"/>
                </a:lnTo>
                <a:lnTo>
                  <a:pt x="0" y="72389"/>
                </a:lnTo>
                <a:close/>
              </a:path>
            </a:pathLst>
          </a:custGeom>
          <a:solidFill>
            <a:srgbClr val="FFFFFF"/>
          </a:solidFill>
        </p:spPr>
        <p:txBody>
          <a:bodyPr wrap="square" lIns="0" tIns="0" rIns="0" bIns="0" rtlCol="0"/>
          <a:lstStyle/>
          <a:p>
            <a:endParaRPr/>
          </a:p>
        </p:txBody>
      </p:sp>
      <p:sp>
        <p:nvSpPr>
          <p:cNvPr id="84" name="bk object 84"/>
          <p:cNvSpPr/>
          <p:nvPr/>
        </p:nvSpPr>
        <p:spPr>
          <a:xfrm>
            <a:off x="6529819" y="4149915"/>
            <a:ext cx="228600" cy="0"/>
          </a:xfrm>
          <a:custGeom>
            <a:avLst/>
            <a:gdLst/>
            <a:ahLst/>
            <a:cxnLst/>
            <a:rect l="l" t="t" r="r" b="b"/>
            <a:pathLst>
              <a:path w="228600">
                <a:moveTo>
                  <a:pt x="0" y="0"/>
                </a:moveTo>
                <a:lnTo>
                  <a:pt x="228041" y="0"/>
                </a:lnTo>
              </a:path>
            </a:pathLst>
          </a:custGeom>
          <a:ln w="72390">
            <a:solidFill>
              <a:srgbClr val="FFFFFF"/>
            </a:solidFill>
          </a:ln>
        </p:spPr>
        <p:txBody>
          <a:bodyPr wrap="square" lIns="0" tIns="0" rIns="0" bIns="0" rtlCol="0"/>
          <a:lstStyle/>
          <a:p>
            <a:endParaRPr/>
          </a:p>
        </p:txBody>
      </p:sp>
      <p:sp>
        <p:nvSpPr>
          <p:cNvPr id="85" name="bk object 85"/>
          <p:cNvSpPr/>
          <p:nvPr/>
        </p:nvSpPr>
        <p:spPr>
          <a:xfrm>
            <a:off x="6529819" y="4040060"/>
            <a:ext cx="73025" cy="73660"/>
          </a:xfrm>
          <a:custGeom>
            <a:avLst/>
            <a:gdLst/>
            <a:ahLst/>
            <a:cxnLst/>
            <a:rect l="l" t="t" r="r" b="b"/>
            <a:pathLst>
              <a:path w="73025" h="73660">
                <a:moveTo>
                  <a:pt x="0" y="73659"/>
                </a:moveTo>
                <a:lnTo>
                  <a:pt x="72643" y="73659"/>
                </a:lnTo>
                <a:lnTo>
                  <a:pt x="72643" y="0"/>
                </a:lnTo>
                <a:lnTo>
                  <a:pt x="0" y="0"/>
                </a:lnTo>
                <a:lnTo>
                  <a:pt x="0" y="73659"/>
                </a:lnTo>
                <a:close/>
              </a:path>
            </a:pathLst>
          </a:custGeom>
          <a:solidFill>
            <a:srgbClr val="FFFFFF"/>
          </a:solidFill>
        </p:spPr>
        <p:txBody>
          <a:bodyPr wrap="square" lIns="0" tIns="0" rIns="0" bIns="0" rtlCol="0"/>
          <a:lstStyle/>
          <a:p>
            <a:endParaRPr/>
          </a:p>
        </p:txBody>
      </p:sp>
      <p:sp>
        <p:nvSpPr>
          <p:cNvPr id="86" name="bk object 86"/>
          <p:cNvSpPr/>
          <p:nvPr/>
        </p:nvSpPr>
        <p:spPr>
          <a:xfrm>
            <a:off x="6529819" y="4003865"/>
            <a:ext cx="246379" cy="0"/>
          </a:xfrm>
          <a:custGeom>
            <a:avLst/>
            <a:gdLst/>
            <a:ahLst/>
            <a:cxnLst/>
            <a:rect l="l" t="t" r="r" b="b"/>
            <a:pathLst>
              <a:path w="246379">
                <a:moveTo>
                  <a:pt x="0" y="0"/>
                </a:moveTo>
                <a:lnTo>
                  <a:pt x="246214" y="0"/>
                </a:lnTo>
              </a:path>
            </a:pathLst>
          </a:custGeom>
          <a:ln w="72390">
            <a:solidFill>
              <a:srgbClr val="FFFFFF"/>
            </a:solidFill>
          </a:ln>
        </p:spPr>
        <p:txBody>
          <a:bodyPr wrap="square" lIns="0" tIns="0" rIns="0" bIns="0" rtlCol="0"/>
          <a:lstStyle/>
          <a:p>
            <a:endParaRPr/>
          </a:p>
        </p:txBody>
      </p:sp>
      <p:sp>
        <p:nvSpPr>
          <p:cNvPr id="87" name="bk object 87"/>
          <p:cNvSpPr/>
          <p:nvPr/>
        </p:nvSpPr>
        <p:spPr>
          <a:xfrm>
            <a:off x="7112292" y="3967772"/>
            <a:ext cx="264160" cy="363220"/>
          </a:xfrm>
          <a:custGeom>
            <a:avLst/>
            <a:gdLst/>
            <a:ahLst/>
            <a:cxnLst/>
            <a:rect l="l" t="t" r="r" b="b"/>
            <a:pathLst>
              <a:path w="264159" h="363220">
                <a:moveTo>
                  <a:pt x="263550" y="0"/>
                </a:moveTo>
                <a:lnTo>
                  <a:pt x="101117" y="0"/>
                </a:lnTo>
                <a:lnTo>
                  <a:pt x="0" y="109473"/>
                </a:lnTo>
                <a:lnTo>
                  <a:pt x="0" y="363118"/>
                </a:lnTo>
                <a:lnTo>
                  <a:pt x="72605" y="363118"/>
                </a:lnTo>
                <a:lnTo>
                  <a:pt x="72605" y="254685"/>
                </a:lnTo>
                <a:lnTo>
                  <a:pt x="263550" y="254685"/>
                </a:lnTo>
                <a:lnTo>
                  <a:pt x="263550" y="182079"/>
                </a:lnTo>
                <a:lnTo>
                  <a:pt x="72605" y="182079"/>
                </a:lnTo>
                <a:lnTo>
                  <a:pt x="72605" y="145757"/>
                </a:lnTo>
                <a:lnTo>
                  <a:pt x="140207" y="72618"/>
                </a:lnTo>
                <a:lnTo>
                  <a:pt x="263550" y="72618"/>
                </a:lnTo>
                <a:lnTo>
                  <a:pt x="263550" y="0"/>
                </a:lnTo>
                <a:close/>
              </a:path>
              <a:path w="264159" h="363220">
                <a:moveTo>
                  <a:pt x="263550" y="254685"/>
                </a:moveTo>
                <a:lnTo>
                  <a:pt x="191452" y="254685"/>
                </a:lnTo>
                <a:lnTo>
                  <a:pt x="191452" y="363118"/>
                </a:lnTo>
                <a:lnTo>
                  <a:pt x="263550" y="363118"/>
                </a:lnTo>
                <a:lnTo>
                  <a:pt x="263550" y="254685"/>
                </a:lnTo>
                <a:close/>
              </a:path>
              <a:path w="264159" h="363220">
                <a:moveTo>
                  <a:pt x="263550" y="72618"/>
                </a:moveTo>
                <a:lnTo>
                  <a:pt x="191452" y="72618"/>
                </a:lnTo>
                <a:lnTo>
                  <a:pt x="191452" y="182079"/>
                </a:lnTo>
                <a:lnTo>
                  <a:pt x="263550" y="182079"/>
                </a:lnTo>
                <a:lnTo>
                  <a:pt x="263550" y="72618"/>
                </a:lnTo>
                <a:close/>
              </a:path>
            </a:pathLst>
          </a:custGeom>
          <a:solidFill>
            <a:srgbClr val="FFFFFF"/>
          </a:solidFill>
        </p:spPr>
        <p:txBody>
          <a:bodyPr wrap="square" lIns="0" tIns="0" rIns="0" bIns="0" rtlCol="0"/>
          <a:lstStyle/>
          <a:p>
            <a:endParaRPr/>
          </a:p>
        </p:txBody>
      </p:sp>
      <p:sp>
        <p:nvSpPr>
          <p:cNvPr id="88" name="bk object 88"/>
          <p:cNvSpPr/>
          <p:nvPr/>
        </p:nvSpPr>
        <p:spPr>
          <a:xfrm>
            <a:off x="2919958" y="3711143"/>
            <a:ext cx="818515" cy="697230"/>
          </a:xfrm>
          <a:custGeom>
            <a:avLst/>
            <a:gdLst/>
            <a:ahLst/>
            <a:cxnLst/>
            <a:rect l="l" t="t" r="r" b="b"/>
            <a:pathLst>
              <a:path w="818514" h="697229">
                <a:moveTo>
                  <a:pt x="432028" y="0"/>
                </a:moveTo>
                <a:lnTo>
                  <a:pt x="0" y="0"/>
                </a:lnTo>
                <a:lnTo>
                  <a:pt x="113360" y="122593"/>
                </a:lnTo>
                <a:lnTo>
                  <a:pt x="425602" y="122593"/>
                </a:lnTo>
                <a:lnTo>
                  <a:pt x="817968" y="696772"/>
                </a:lnTo>
                <a:lnTo>
                  <a:pt x="817968" y="501802"/>
                </a:lnTo>
                <a:lnTo>
                  <a:pt x="561289" y="73355"/>
                </a:lnTo>
                <a:lnTo>
                  <a:pt x="537098" y="42803"/>
                </a:lnTo>
                <a:lnTo>
                  <a:pt x="506279" y="19708"/>
                </a:lnTo>
                <a:lnTo>
                  <a:pt x="470649" y="5098"/>
                </a:lnTo>
                <a:lnTo>
                  <a:pt x="432028" y="0"/>
                </a:lnTo>
                <a:close/>
              </a:path>
            </a:pathLst>
          </a:custGeom>
          <a:solidFill>
            <a:srgbClr val="7E5025"/>
          </a:solidFill>
        </p:spPr>
        <p:txBody>
          <a:bodyPr wrap="square" lIns="0" tIns="0" rIns="0" bIns="0" rtlCol="0"/>
          <a:lstStyle/>
          <a:p>
            <a:endParaRPr/>
          </a:p>
        </p:txBody>
      </p:sp>
      <p:sp>
        <p:nvSpPr>
          <p:cNvPr id="89" name="bk object 89"/>
          <p:cNvSpPr/>
          <p:nvPr/>
        </p:nvSpPr>
        <p:spPr>
          <a:xfrm>
            <a:off x="3295484" y="3847795"/>
            <a:ext cx="253365" cy="309245"/>
          </a:xfrm>
          <a:custGeom>
            <a:avLst/>
            <a:gdLst/>
            <a:ahLst/>
            <a:cxnLst/>
            <a:rect l="l" t="t" r="r" b="b"/>
            <a:pathLst>
              <a:path w="253364" h="309245">
                <a:moveTo>
                  <a:pt x="31000" y="0"/>
                </a:moveTo>
                <a:lnTo>
                  <a:pt x="0" y="0"/>
                </a:lnTo>
                <a:lnTo>
                  <a:pt x="12634" y="44640"/>
                </a:lnTo>
                <a:lnTo>
                  <a:pt x="29632" y="87292"/>
                </a:lnTo>
                <a:lnTo>
                  <a:pt x="50751" y="127685"/>
                </a:lnTo>
                <a:lnTo>
                  <a:pt x="75744" y="165552"/>
                </a:lnTo>
                <a:lnTo>
                  <a:pt x="104368" y="200621"/>
                </a:lnTo>
                <a:lnTo>
                  <a:pt x="136887" y="233073"/>
                </a:lnTo>
                <a:lnTo>
                  <a:pt x="172650" y="262097"/>
                </a:lnTo>
                <a:lnTo>
                  <a:pt x="211403" y="287409"/>
                </a:lnTo>
                <a:lnTo>
                  <a:pt x="252895" y="308724"/>
                </a:lnTo>
                <a:lnTo>
                  <a:pt x="216306" y="255168"/>
                </a:lnTo>
                <a:lnTo>
                  <a:pt x="191909" y="238806"/>
                </a:lnTo>
                <a:lnTo>
                  <a:pt x="168794" y="220829"/>
                </a:lnTo>
                <a:lnTo>
                  <a:pt x="126720" y="180365"/>
                </a:lnTo>
                <a:lnTo>
                  <a:pt x="94847" y="140455"/>
                </a:lnTo>
                <a:lnTo>
                  <a:pt x="68002" y="96797"/>
                </a:lnTo>
                <a:lnTo>
                  <a:pt x="46585" y="49833"/>
                </a:lnTo>
                <a:lnTo>
                  <a:pt x="31000" y="0"/>
                </a:lnTo>
                <a:close/>
              </a:path>
            </a:pathLst>
          </a:custGeom>
          <a:solidFill>
            <a:srgbClr val="008E38"/>
          </a:solidFill>
        </p:spPr>
        <p:txBody>
          <a:bodyPr wrap="square" lIns="0" tIns="0" rIns="0" bIns="0" rtlCol="0"/>
          <a:lstStyle/>
          <a:p>
            <a:endParaRPr/>
          </a:p>
        </p:txBody>
      </p:sp>
      <p:sp>
        <p:nvSpPr>
          <p:cNvPr id="90" name="bk object 90"/>
          <p:cNvSpPr/>
          <p:nvPr/>
        </p:nvSpPr>
        <p:spPr>
          <a:xfrm>
            <a:off x="3087700" y="3847795"/>
            <a:ext cx="594995" cy="544195"/>
          </a:xfrm>
          <a:custGeom>
            <a:avLst/>
            <a:gdLst/>
            <a:ahLst/>
            <a:cxnLst/>
            <a:rect l="l" t="t" r="r" b="b"/>
            <a:pathLst>
              <a:path w="594995" h="544195">
                <a:moveTo>
                  <a:pt x="551508" y="441642"/>
                </a:moveTo>
                <a:lnTo>
                  <a:pt x="377850" y="441642"/>
                </a:lnTo>
                <a:lnTo>
                  <a:pt x="398324" y="451510"/>
                </a:lnTo>
                <a:lnTo>
                  <a:pt x="419201" y="460628"/>
                </a:lnTo>
                <a:lnTo>
                  <a:pt x="440468" y="468985"/>
                </a:lnTo>
                <a:lnTo>
                  <a:pt x="462114" y="476567"/>
                </a:lnTo>
                <a:lnTo>
                  <a:pt x="451878" y="504418"/>
                </a:lnTo>
                <a:lnTo>
                  <a:pt x="452323" y="504532"/>
                </a:lnTo>
                <a:lnTo>
                  <a:pt x="480809" y="544156"/>
                </a:lnTo>
                <a:lnTo>
                  <a:pt x="525322" y="524078"/>
                </a:lnTo>
                <a:lnTo>
                  <a:pt x="525791" y="524078"/>
                </a:lnTo>
                <a:lnTo>
                  <a:pt x="530796" y="495096"/>
                </a:lnTo>
                <a:lnTo>
                  <a:pt x="588038" y="495096"/>
                </a:lnTo>
                <a:lnTo>
                  <a:pt x="551508" y="441642"/>
                </a:lnTo>
                <a:close/>
              </a:path>
              <a:path w="594995" h="544195">
                <a:moveTo>
                  <a:pt x="525791" y="524078"/>
                </a:moveTo>
                <a:lnTo>
                  <a:pt x="525322" y="524078"/>
                </a:lnTo>
                <a:lnTo>
                  <a:pt x="525767" y="524217"/>
                </a:lnTo>
                <a:lnTo>
                  <a:pt x="525791" y="524078"/>
                </a:lnTo>
                <a:close/>
              </a:path>
              <a:path w="594995" h="544195">
                <a:moveTo>
                  <a:pt x="588038" y="495096"/>
                </a:moveTo>
                <a:lnTo>
                  <a:pt x="530796" y="495096"/>
                </a:lnTo>
                <a:lnTo>
                  <a:pt x="546560" y="498130"/>
                </a:lnTo>
                <a:lnTo>
                  <a:pt x="562457" y="500754"/>
                </a:lnTo>
                <a:lnTo>
                  <a:pt x="578488" y="502969"/>
                </a:lnTo>
                <a:lnTo>
                  <a:pt x="594652" y="504774"/>
                </a:lnTo>
                <a:lnTo>
                  <a:pt x="588038" y="495096"/>
                </a:lnTo>
                <a:close/>
              </a:path>
              <a:path w="594995" h="544195">
                <a:moveTo>
                  <a:pt x="489237" y="350520"/>
                </a:moveTo>
                <a:lnTo>
                  <a:pt x="243928" y="350520"/>
                </a:lnTo>
                <a:lnTo>
                  <a:pt x="261225" y="365371"/>
                </a:lnTo>
                <a:lnTo>
                  <a:pt x="279060" y="379590"/>
                </a:lnTo>
                <a:lnTo>
                  <a:pt x="297414" y="393161"/>
                </a:lnTo>
                <a:lnTo>
                  <a:pt x="316268" y="406069"/>
                </a:lnTo>
                <a:lnTo>
                  <a:pt x="299161" y="430352"/>
                </a:lnTo>
                <a:lnTo>
                  <a:pt x="299542" y="430555"/>
                </a:lnTo>
                <a:lnTo>
                  <a:pt x="316801" y="476237"/>
                </a:lnTo>
                <a:lnTo>
                  <a:pt x="364985" y="468337"/>
                </a:lnTo>
                <a:lnTo>
                  <a:pt x="365490" y="468337"/>
                </a:lnTo>
                <a:lnTo>
                  <a:pt x="377850" y="441642"/>
                </a:lnTo>
                <a:lnTo>
                  <a:pt x="551508" y="441642"/>
                </a:lnTo>
                <a:lnTo>
                  <a:pt x="489237" y="350520"/>
                </a:lnTo>
                <a:close/>
              </a:path>
              <a:path w="594995" h="544195">
                <a:moveTo>
                  <a:pt x="365490" y="468337"/>
                </a:moveTo>
                <a:lnTo>
                  <a:pt x="364985" y="468337"/>
                </a:lnTo>
                <a:lnTo>
                  <a:pt x="365379" y="468579"/>
                </a:lnTo>
                <a:lnTo>
                  <a:pt x="365490" y="468337"/>
                </a:lnTo>
                <a:close/>
              </a:path>
              <a:path w="594995" h="544195">
                <a:moveTo>
                  <a:pt x="319376" y="227888"/>
                </a:moveTo>
                <a:lnTo>
                  <a:pt x="138087" y="227888"/>
                </a:lnTo>
                <a:lnTo>
                  <a:pt x="151001" y="246744"/>
                </a:lnTo>
                <a:lnTo>
                  <a:pt x="164571" y="265101"/>
                </a:lnTo>
                <a:lnTo>
                  <a:pt x="178786" y="282936"/>
                </a:lnTo>
                <a:lnTo>
                  <a:pt x="193636" y="300228"/>
                </a:lnTo>
                <a:lnTo>
                  <a:pt x="170802" y="319278"/>
                </a:lnTo>
                <a:lnTo>
                  <a:pt x="171119" y="319595"/>
                </a:lnTo>
                <a:lnTo>
                  <a:pt x="175971" y="368147"/>
                </a:lnTo>
                <a:lnTo>
                  <a:pt x="224561" y="373024"/>
                </a:lnTo>
                <a:lnTo>
                  <a:pt x="224891" y="373341"/>
                </a:lnTo>
                <a:lnTo>
                  <a:pt x="243928" y="350520"/>
                </a:lnTo>
                <a:lnTo>
                  <a:pt x="489237" y="350520"/>
                </a:lnTo>
                <a:lnTo>
                  <a:pt x="476973" y="332574"/>
                </a:lnTo>
                <a:lnTo>
                  <a:pt x="430953" y="310991"/>
                </a:lnTo>
                <a:lnTo>
                  <a:pt x="387748" y="284838"/>
                </a:lnTo>
                <a:lnTo>
                  <a:pt x="347672" y="254426"/>
                </a:lnTo>
                <a:lnTo>
                  <a:pt x="319376" y="227888"/>
                </a:lnTo>
                <a:close/>
              </a:path>
              <a:path w="594995" h="544195">
                <a:moveTo>
                  <a:pt x="218863" y="82042"/>
                </a:moveTo>
                <a:lnTo>
                  <a:pt x="67576" y="82042"/>
                </a:lnTo>
                <a:lnTo>
                  <a:pt x="75166" y="103697"/>
                </a:lnTo>
                <a:lnTo>
                  <a:pt x="83535" y="124972"/>
                </a:lnTo>
                <a:lnTo>
                  <a:pt x="92660" y="145855"/>
                </a:lnTo>
                <a:lnTo>
                  <a:pt x="102514" y="166331"/>
                </a:lnTo>
                <a:lnTo>
                  <a:pt x="75577" y="178777"/>
                </a:lnTo>
                <a:lnTo>
                  <a:pt x="75793" y="179171"/>
                </a:lnTo>
                <a:lnTo>
                  <a:pt x="67919" y="227329"/>
                </a:lnTo>
                <a:lnTo>
                  <a:pt x="113563" y="244589"/>
                </a:lnTo>
                <a:lnTo>
                  <a:pt x="113804" y="245008"/>
                </a:lnTo>
                <a:lnTo>
                  <a:pt x="138087" y="227888"/>
                </a:lnTo>
                <a:lnTo>
                  <a:pt x="319376" y="227888"/>
                </a:lnTo>
                <a:lnTo>
                  <a:pt x="311037" y="220067"/>
                </a:lnTo>
                <a:lnTo>
                  <a:pt x="278156" y="182074"/>
                </a:lnTo>
                <a:lnTo>
                  <a:pt x="249341" y="140759"/>
                </a:lnTo>
                <a:lnTo>
                  <a:pt x="224906" y="96434"/>
                </a:lnTo>
                <a:lnTo>
                  <a:pt x="218863" y="82042"/>
                </a:lnTo>
                <a:close/>
              </a:path>
              <a:path w="594995" h="544195">
                <a:moveTo>
                  <a:pt x="190423" y="0"/>
                </a:moveTo>
                <a:lnTo>
                  <a:pt x="46443" y="0"/>
                </a:lnTo>
                <a:lnTo>
                  <a:pt x="47269" y="4483"/>
                </a:lnTo>
                <a:lnTo>
                  <a:pt x="48132" y="8928"/>
                </a:lnTo>
                <a:lnTo>
                  <a:pt x="49060" y="13373"/>
                </a:lnTo>
                <a:lnTo>
                  <a:pt x="19964" y="18415"/>
                </a:lnTo>
                <a:lnTo>
                  <a:pt x="20066" y="18834"/>
                </a:lnTo>
                <a:lnTo>
                  <a:pt x="0" y="63334"/>
                </a:lnTo>
                <a:lnTo>
                  <a:pt x="39623" y="91821"/>
                </a:lnTo>
                <a:lnTo>
                  <a:pt x="39750" y="92278"/>
                </a:lnTo>
                <a:lnTo>
                  <a:pt x="67576" y="82042"/>
                </a:lnTo>
                <a:lnTo>
                  <a:pt x="218863" y="82042"/>
                </a:lnTo>
                <a:lnTo>
                  <a:pt x="205162" y="49410"/>
                </a:lnTo>
                <a:lnTo>
                  <a:pt x="190423" y="0"/>
                </a:lnTo>
                <a:close/>
              </a:path>
            </a:pathLst>
          </a:custGeom>
          <a:solidFill>
            <a:srgbClr val="008E38"/>
          </a:solidFill>
        </p:spPr>
        <p:txBody>
          <a:bodyPr wrap="square" lIns="0" tIns="0" rIns="0" bIns="0" rtlCol="0"/>
          <a:lstStyle/>
          <a:p>
            <a:endParaRPr/>
          </a:p>
        </p:txBody>
      </p:sp>
      <p:sp>
        <p:nvSpPr>
          <p:cNvPr id="91" name="bk object 91"/>
          <p:cNvSpPr/>
          <p:nvPr/>
        </p:nvSpPr>
        <p:spPr>
          <a:xfrm>
            <a:off x="2843923" y="3079051"/>
            <a:ext cx="178612" cy="128282"/>
          </a:xfrm>
          <a:prstGeom prst="rect">
            <a:avLst/>
          </a:prstGeom>
          <a:blipFill>
            <a:blip r:embed="rId7" cstate="print"/>
            <a:stretch>
              <a:fillRect/>
            </a:stretch>
          </a:blipFill>
        </p:spPr>
        <p:txBody>
          <a:bodyPr wrap="square" lIns="0" tIns="0" rIns="0" bIns="0" rtlCol="0"/>
          <a:lstStyle/>
          <a:p>
            <a:endParaRPr/>
          </a:p>
        </p:txBody>
      </p:sp>
      <p:sp>
        <p:nvSpPr>
          <p:cNvPr id="92" name="bk object 92"/>
          <p:cNvSpPr/>
          <p:nvPr/>
        </p:nvSpPr>
        <p:spPr>
          <a:xfrm>
            <a:off x="3609911" y="2292921"/>
            <a:ext cx="104559" cy="198704"/>
          </a:xfrm>
          <a:prstGeom prst="rect">
            <a:avLst/>
          </a:prstGeom>
          <a:blipFill>
            <a:blip r:embed="rId8" cstate="print"/>
            <a:stretch>
              <a:fillRect/>
            </a:stretch>
          </a:blipFill>
        </p:spPr>
        <p:txBody>
          <a:bodyPr wrap="square" lIns="0" tIns="0" rIns="0" bIns="0" rtlCol="0"/>
          <a:lstStyle/>
          <a:p>
            <a:endParaRPr/>
          </a:p>
        </p:txBody>
      </p:sp>
      <p:sp>
        <p:nvSpPr>
          <p:cNvPr id="93" name="bk object 93"/>
          <p:cNvSpPr/>
          <p:nvPr/>
        </p:nvSpPr>
        <p:spPr>
          <a:xfrm>
            <a:off x="3118091" y="2533828"/>
            <a:ext cx="165658" cy="230593"/>
          </a:xfrm>
          <a:prstGeom prst="rect">
            <a:avLst/>
          </a:prstGeom>
          <a:blipFill>
            <a:blip r:embed="rId9" cstate="print"/>
            <a:stretch>
              <a:fillRect/>
            </a:stretch>
          </a:blipFill>
        </p:spPr>
        <p:txBody>
          <a:bodyPr wrap="square" lIns="0" tIns="0" rIns="0" bIns="0" rtlCol="0"/>
          <a:lstStyle/>
          <a:p>
            <a:endParaRPr/>
          </a:p>
        </p:txBody>
      </p:sp>
      <p:sp>
        <p:nvSpPr>
          <p:cNvPr id="94" name="bk object 94"/>
          <p:cNvSpPr/>
          <p:nvPr/>
        </p:nvSpPr>
        <p:spPr>
          <a:xfrm>
            <a:off x="4467898" y="3079051"/>
            <a:ext cx="178587" cy="128333"/>
          </a:xfrm>
          <a:prstGeom prst="rect">
            <a:avLst/>
          </a:prstGeom>
          <a:blipFill>
            <a:blip r:embed="rId10" cstate="print"/>
            <a:stretch>
              <a:fillRect/>
            </a:stretch>
          </a:blipFill>
        </p:spPr>
        <p:txBody>
          <a:bodyPr wrap="square" lIns="0" tIns="0" rIns="0" bIns="0" rtlCol="0"/>
          <a:lstStyle/>
          <a:p>
            <a:endParaRPr/>
          </a:p>
        </p:txBody>
      </p:sp>
      <p:sp>
        <p:nvSpPr>
          <p:cNvPr id="95" name="bk object 95"/>
          <p:cNvSpPr/>
          <p:nvPr/>
        </p:nvSpPr>
        <p:spPr>
          <a:xfrm>
            <a:off x="3714953" y="2130361"/>
            <a:ext cx="61594" cy="361315"/>
          </a:xfrm>
          <a:custGeom>
            <a:avLst/>
            <a:gdLst/>
            <a:ahLst/>
            <a:cxnLst/>
            <a:rect l="l" t="t" r="r" b="b"/>
            <a:pathLst>
              <a:path w="61595" h="361314">
                <a:moveTo>
                  <a:pt x="60998" y="24650"/>
                </a:moveTo>
                <a:lnTo>
                  <a:pt x="0" y="24650"/>
                </a:lnTo>
                <a:lnTo>
                  <a:pt x="30505" y="361276"/>
                </a:lnTo>
                <a:lnTo>
                  <a:pt x="60998" y="24650"/>
                </a:lnTo>
                <a:close/>
              </a:path>
              <a:path w="61595" h="361314">
                <a:moveTo>
                  <a:pt x="30505" y="0"/>
                </a:moveTo>
                <a:lnTo>
                  <a:pt x="368" y="24650"/>
                </a:lnTo>
                <a:lnTo>
                  <a:pt x="60642" y="24650"/>
                </a:lnTo>
                <a:lnTo>
                  <a:pt x="30505" y="0"/>
                </a:lnTo>
                <a:close/>
              </a:path>
            </a:pathLst>
          </a:custGeom>
          <a:solidFill>
            <a:srgbClr val="F39200"/>
          </a:solidFill>
        </p:spPr>
        <p:txBody>
          <a:bodyPr wrap="square" lIns="0" tIns="0" rIns="0" bIns="0" rtlCol="0"/>
          <a:lstStyle/>
          <a:p>
            <a:endParaRPr/>
          </a:p>
        </p:txBody>
      </p:sp>
      <p:sp>
        <p:nvSpPr>
          <p:cNvPr id="96" name="bk object 96"/>
          <p:cNvSpPr/>
          <p:nvPr/>
        </p:nvSpPr>
        <p:spPr>
          <a:xfrm>
            <a:off x="3775964" y="2292921"/>
            <a:ext cx="104559" cy="198704"/>
          </a:xfrm>
          <a:prstGeom prst="rect">
            <a:avLst/>
          </a:prstGeom>
          <a:blipFill>
            <a:blip r:embed="rId11" cstate="print"/>
            <a:stretch>
              <a:fillRect/>
            </a:stretch>
          </a:blipFill>
        </p:spPr>
        <p:txBody>
          <a:bodyPr wrap="square" lIns="0" tIns="0" rIns="0" bIns="0" rtlCol="0"/>
          <a:lstStyle/>
          <a:p>
            <a:endParaRPr/>
          </a:p>
        </p:txBody>
      </p:sp>
      <p:sp>
        <p:nvSpPr>
          <p:cNvPr id="97" name="bk object 97"/>
          <p:cNvSpPr/>
          <p:nvPr/>
        </p:nvSpPr>
        <p:spPr>
          <a:xfrm>
            <a:off x="4206671" y="2533828"/>
            <a:ext cx="165646" cy="230593"/>
          </a:xfrm>
          <a:prstGeom prst="rect">
            <a:avLst/>
          </a:prstGeom>
          <a:blipFill>
            <a:blip r:embed="rId1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694256" y="2783667"/>
            <a:ext cx="1128395" cy="791210"/>
          </a:xfrm>
          <a:prstGeom prst="rect">
            <a:avLst/>
          </a:prstGeom>
        </p:spPr>
        <p:txBody>
          <a:bodyPr wrap="square" lIns="0" tIns="0" rIns="0" bIns="0">
            <a:spAutoFit/>
          </a:bodyPr>
          <a:lstStyle>
            <a:lvl1pPr>
              <a:defRPr sz="5000" b="1" i="0">
                <a:solidFill>
                  <a:srgbClr val="1C1C1B"/>
                </a:solidFill>
                <a:latin typeface="Century Gothic"/>
                <a:cs typeface="Century Gothic"/>
              </a:defRPr>
            </a:lvl1pPr>
          </a:lstStyle>
          <a:p>
            <a:endParaRPr/>
          </a:p>
        </p:txBody>
      </p:sp>
      <p:sp>
        <p:nvSpPr>
          <p:cNvPr id="3" name="Holder 3"/>
          <p:cNvSpPr>
            <a:spLocks noGrp="1"/>
          </p:cNvSpPr>
          <p:nvPr>
            <p:ph type="body" idx="1"/>
          </p:nvPr>
        </p:nvSpPr>
        <p:spPr>
          <a:xfrm>
            <a:off x="573218" y="3475444"/>
            <a:ext cx="7063105" cy="2423160"/>
          </a:xfrm>
          <a:prstGeom prst="rect">
            <a:avLst/>
          </a:prstGeom>
        </p:spPr>
        <p:txBody>
          <a:bodyPr wrap="square" lIns="0" tIns="0" rIns="0" bIns="0">
            <a:spAutoFit/>
          </a:bodyPr>
          <a:lstStyle>
            <a:lvl1pPr>
              <a:defRPr sz="1600" b="0" i="0">
                <a:solidFill>
                  <a:srgbClr val="1C1C1B"/>
                </a:solidFill>
                <a:latin typeface="Calibri"/>
                <a:cs typeface="Calibri"/>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1/22/2018</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8" Type="http://schemas.openxmlformats.org/officeDocument/2006/relationships/image" Target="../media/image53.emf"/><Relationship Id="rId13" Type="http://schemas.openxmlformats.org/officeDocument/2006/relationships/image" Target="../media/image58.emf"/><Relationship Id="rId3" Type="http://schemas.openxmlformats.org/officeDocument/2006/relationships/image" Target="../media/image48.emf"/><Relationship Id="rId7" Type="http://schemas.openxmlformats.org/officeDocument/2006/relationships/image" Target="../media/image52.emf"/><Relationship Id="rId12" Type="http://schemas.openxmlformats.org/officeDocument/2006/relationships/image" Target="../media/image57.emf"/><Relationship Id="rId2" Type="http://schemas.openxmlformats.org/officeDocument/2006/relationships/image" Target="../media/image37.png"/><Relationship Id="rId1" Type="http://schemas.openxmlformats.org/officeDocument/2006/relationships/slideLayout" Target="../slideLayouts/slideLayout4.xml"/><Relationship Id="rId6" Type="http://schemas.openxmlformats.org/officeDocument/2006/relationships/image" Target="../media/image51.emf"/><Relationship Id="rId11" Type="http://schemas.openxmlformats.org/officeDocument/2006/relationships/image" Target="../media/image56.emf"/><Relationship Id="rId5" Type="http://schemas.openxmlformats.org/officeDocument/2006/relationships/image" Target="../media/image50.emf"/><Relationship Id="rId15" Type="http://schemas.openxmlformats.org/officeDocument/2006/relationships/image" Target="../media/image60.emf"/><Relationship Id="rId10" Type="http://schemas.openxmlformats.org/officeDocument/2006/relationships/image" Target="../media/image55.emf"/><Relationship Id="rId4" Type="http://schemas.openxmlformats.org/officeDocument/2006/relationships/image" Target="../media/image49.emf"/><Relationship Id="rId9" Type="http://schemas.openxmlformats.org/officeDocument/2006/relationships/image" Target="../media/image54.emf"/><Relationship Id="rId14" Type="http://schemas.openxmlformats.org/officeDocument/2006/relationships/image" Target="../media/image59.emf"/></Relationships>
</file>

<file path=ppt/slides/_rels/slide17.xml.rels><?xml version="1.0" encoding="UTF-8" standalone="yes"?>
<Relationships xmlns="http://schemas.openxmlformats.org/package/2006/relationships"><Relationship Id="rId3" Type="http://schemas.openxmlformats.org/officeDocument/2006/relationships/hyperlink" Target="mailto:agropromnsk@mail.ru" TargetMode="External"/><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24.jpeg"/><Relationship Id="rId4" Type="http://schemas.openxmlformats.org/officeDocument/2006/relationships/image" Target="../media/image18.png"/><Relationship Id="rId9"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4.emf"/></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759718" y="4542830"/>
            <a:ext cx="2764790" cy="315471"/>
          </a:xfrm>
          <a:prstGeom prst="rect">
            <a:avLst/>
          </a:prstGeom>
        </p:spPr>
        <p:txBody>
          <a:bodyPr vert="horz" wrap="square" lIns="0" tIns="15240" rIns="0" bIns="0" rtlCol="0">
            <a:spAutoFit/>
          </a:bodyPr>
          <a:lstStyle/>
          <a:p>
            <a:pPr marL="12700">
              <a:lnSpc>
                <a:spcPct val="100000"/>
              </a:lnSpc>
              <a:spcBef>
                <a:spcPts val="120"/>
              </a:spcBef>
            </a:pPr>
            <a:r>
              <a:rPr lang="en-US" sz="1950" spc="65" dirty="0" smtClean="0">
                <a:solidFill>
                  <a:srgbClr val="FFFFFF"/>
                </a:solidFill>
                <a:latin typeface="Calibri"/>
                <a:cs typeface="Calibri"/>
              </a:rPr>
              <a:t>Perfection in detail</a:t>
            </a:r>
            <a:endParaRPr sz="1950" dirty="0">
              <a:latin typeface="Calibri"/>
              <a:cs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stretch>
            <a:fillRect/>
          </a:stretch>
        </p:blipFill>
        <p:spPr>
          <a:xfrm>
            <a:off x="9236330" y="4624323"/>
            <a:ext cx="1457070" cy="2938527"/>
          </a:xfrm>
          <a:prstGeom prst="rect">
            <a:avLst/>
          </a:prstGeom>
        </p:spPr>
      </p:pic>
      <p:sp>
        <p:nvSpPr>
          <p:cNvPr id="6" name="object 5"/>
          <p:cNvSpPr txBox="1">
            <a:spLocks/>
          </p:cNvSpPr>
          <p:nvPr/>
        </p:nvSpPr>
        <p:spPr>
          <a:xfrm>
            <a:off x="0" y="276225"/>
            <a:ext cx="10693400" cy="918200"/>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l" defTabSz="914400" rtl="0" eaLnBrk="1" fontAlgn="auto" latinLnBrk="0" hangingPunct="1">
              <a:lnSpc>
                <a:spcPct val="100000"/>
              </a:lnSpc>
              <a:spcBef>
                <a:spcPts val="815"/>
              </a:spcBef>
              <a:spcAft>
                <a:spcPts val="0"/>
              </a:spcAft>
              <a:buClrTx/>
              <a:buSzTx/>
              <a:buFontTx/>
              <a:buNone/>
              <a:tabLst/>
              <a:defRPr/>
            </a:pPr>
            <a:r>
              <a:rPr lang="en-US" sz="3300" kern="0" spc="-280" dirty="0" smtClean="0"/>
              <a:t>Agropromspecdetal</a:t>
            </a:r>
          </a:p>
          <a:p>
            <a:pPr marL="12700" marR="0" lvl="0" indent="0" algn="l" defTabSz="914400" rtl="0" eaLnBrk="1" fontAlgn="auto" latinLnBrk="0" hangingPunct="1">
              <a:lnSpc>
                <a:spcPct val="100000"/>
              </a:lnSpc>
              <a:spcBef>
                <a:spcPts val="815"/>
              </a:spcBef>
              <a:spcAft>
                <a:spcPts val="0"/>
              </a:spcAft>
              <a:buClrTx/>
              <a:buSzTx/>
              <a:buFontTx/>
              <a:buNone/>
              <a:tabLst/>
              <a:defRPr/>
            </a:pPr>
            <a:r>
              <a:rPr lang="en-US" sz="2000" kern="0" spc="-280" dirty="0" smtClean="0"/>
              <a:t>Equipment modernization  </a:t>
            </a:r>
            <a:r>
              <a:rPr lang="en-US" sz="2000" kern="0" spc="-280" dirty="0"/>
              <a:t>results of agricultural goods </a:t>
            </a:r>
            <a:r>
              <a:rPr lang="en-US" sz="2000" kern="0" spc="-280" dirty="0" smtClean="0"/>
              <a:t>manufacturers</a:t>
            </a:r>
            <a:endParaRPr lang="ru-RU" sz="2000" kern="0" spc="-280" dirty="0"/>
          </a:p>
        </p:txBody>
      </p:sp>
      <p:pic>
        <p:nvPicPr>
          <p:cNvPr id="3" name="Рисунок 2"/>
          <p:cNvPicPr>
            <a:picLocks noChangeAspect="1"/>
          </p:cNvPicPr>
          <p:nvPr/>
        </p:nvPicPr>
        <p:blipFill>
          <a:blip r:embed="rId3"/>
          <a:stretch>
            <a:fillRect/>
          </a:stretch>
        </p:blipFill>
        <p:spPr>
          <a:xfrm>
            <a:off x="636288" y="1343026"/>
            <a:ext cx="8749012" cy="5943600"/>
          </a:xfrm>
          <a:prstGeom prst="rect">
            <a:avLst/>
          </a:prstGeom>
        </p:spPr>
      </p:pic>
    </p:spTree>
    <p:extLst>
      <p:ext uri="{BB962C8B-B14F-4D97-AF65-F5344CB8AC3E}">
        <p14:creationId xmlns:p14="http://schemas.microsoft.com/office/powerpoint/2010/main" val="3166609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762793" y="3789693"/>
            <a:ext cx="6929208" cy="376150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88" y="3772763"/>
            <a:ext cx="3799992" cy="378729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295" y="310032"/>
            <a:ext cx="10692105" cy="993140"/>
          </a:xfrm>
          <a:custGeom>
            <a:avLst/>
            <a:gdLst/>
            <a:ahLst/>
            <a:cxnLst/>
            <a:rect l="l" t="t" r="r" b="b"/>
            <a:pathLst>
              <a:path w="6179185" h="993140">
                <a:moveTo>
                  <a:pt x="0" y="992517"/>
                </a:moveTo>
                <a:lnTo>
                  <a:pt x="6178575" y="992517"/>
                </a:lnTo>
                <a:lnTo>
                  <a:pt x="6178575" y="0"/>
                </a:lnTo>
                <a:lnTo>
                  <a:pt x="0" y="0"/>
                </a:lnTo>
                <a:lnTo>
                  <a:pt x="0" y="992517"/>
                </a:lnTo>
                <a:close/>
              </a:path>
            </a:pathLst>
          </a:custGeom>
          <a:solidFill>
            <a:srgbClr val="FFCD1B"/>
          </a:solidFill>
        </p:spPr>
        <p:txBody>
          <a:bodyPr wrap="square" lIns="0" tIns="0" rIns="0" bIns="0" rtlCol="0"/>
          <a:lstStyle/>
          <a:p>
            <a:endParaRPr/>
          </a:p>
        </p:txBody>
      </p:sp>
      <p:sp>
        <p:nvSpPr>
          <p:cNvPr id="5" name="object 5"/>
          <p:cNvSpPr/>
          <p:nvPr/>
        </p:nvSpPr>
        <p:spPr>
          <a:xfrm>
            <a:off x="450761" y="5454764"/>
            <a:ext cx="4806315" cy="1136650"/>
          </a:xfrm>
          <a:custGeom>
            <a:avLst/>
            <a:gdLst/>
            <a:ahLst/>
            <a:cxnLst/>
            <a:rect l="l" t="t" r="r" b="b"/>
            <a:pathLst>
              <a:path w="4806315" h="1136650">
                <a:moveTo>
                  <a:pt x="4805807" y="1136446"/>
                </a:moveTo>
                <a:lnTo>
                  <a:pt x="0" y="1136446"/>
                </a:lnTo>
                <a:lnTo>
                  <a:pt x="0" y="0"/>
                </a:lnTo>
                <a:lnTo>
                  <a:pt x="4805807" y="0"/>
                </a:lnTo>
                <a:lnTo>
                  <a:pt x="4805807" y="1136446"/>
                </a:lnTo>
                <a:close/>
              </a:path>
            </a:pathLst>
          </a:custGeom>
          <a:solidFill>
            <a:srgbClr val="FFCD1B"/>
          </a:solidFill>
        </p:spPr>
        <p:txBody>
          <a:bodyPr wrap="square" lIns="0" tIns="0" rIns="0" bIns="0" rtlCol="0"/>
          <a:lstStyle/>
          <a:p>
            <a:endParaRPr/>
          </a:p>
        </p:txBody>
      </p:sp>
      <p:sp>
        <p:nvSpPr>
          <p:cNvPr id="6" name="object 6"/>
          <p:cNvSpPr/>
          <p:nvPr/>
        </p:nvSpPr>
        <p:spPr>
          <a:xfrm>
            <a:off x="5476557" y="5454764"/>
            <a:ext cx="4806315" cy="1136650"/>
          </a:xfrm>
          <a:custGeom>
            <a:avLst/>
            <a:gdLst/>
            <a:ahLst/>
            <a:cxnLst/>
            <a:rect l="l" t="t" r="r" b="b"/>
            <a:pathLst>
              <a:path w="4806315" h="1136650">
                <a:moveTo>
                  <a:pt x="4805807" y="1136446"/>
                </a:moveTo>
                <a:lnTo>
                  <a:pt x="0" y="1136446"/>
                </a:lnTo>
                <a:lnTo>
                  <a:pt x="0" y="0"/>
                </a:lnTo>
                <a:lnTo>
                  <a:pt x="4805807" y="0"/>
                </a:lnTo>
                <a:lnTo>
                  <a:pt x="4805807" y="1136446"/>
                </a:lnTo>
                <a:close/>
              </a:path>
            </a:pathLst>
          </a:custGeom>
          <a:solidFill>
            <a:srgbClr val="FFCD1B"/>
          </a:solidFill>
        </p:spPr>
        <p:txBody>
          <a:bodyPr wrap="square" lIns="0" tIns="0" rIns="0" bIns="0" rtlCol="0"/>
          <a:lstStyle/>
          <a:p>
            <a:endParaRPr/>
          </a:p>
        </p:txBody>
      </p:sp>
      <p:sp>
        <p:nvSpPr>
          <p:cNvPr id="7" name="object 7"/>
          <p:cNvSpPr txBox="1">
            <a:spLocks noGrp="1"/>
          </p:cNvSpPr>
          <p:nvPr>
            <p:ph type="title"/>
          </p:nvPr>
        </p:nvSpPr>
        <p:spPr>
          <a:xfrm>
            <a:off x="165101" y="489899"/>
            <a:ext cx="7620000" cy="636072"/>
          </a:xfrm>
          <a:prstGeom prst="rect">
            <a:avLst/>
          </a:prstGeom>
        </p:spPr>
        <p:txBody>
          <a:bodyPr vert="horz" wrap="square" lIns="0" tIns="12700" rIns="0" bIns="0" rtlCol="0">
            <a:spAutoFit/>
          </a:bodyPr>
          <a:lstStyle/>
          <a:p>
            <a:pPr marL="12700">
              <a:lnSpc>
                <a:spcPct val="100000"/>
              </a:lnSpc>
              <a:spcBef>
                <a:spcPts val="100"/>
              </a:spcBef>
            </a:pPr>
            <a:r>
              <a:rPr lang="en-US" sz="4050" spc="-305" dirty="0" smtClean="0"/>
              <a:t>Processing plants</a:t>
            </a:r>
            <a:endParaRPr sz="4050" dirty="0"/>
          </a:p>
        </p:txBody>
      </p:sp>
      <p:sp>
        <p:nvSpPr>
          <p:cNvPr id="8" name="object 8"/>
          <p:cNvSpPr txBox="1"/>
          <p:nvPr/>
        </p:nvSpPr>
        <p:spPr>
          <a:xfrm>
            <a:off x="799566" y="5513100"/>
            <a:ext cx="4029075" cy="487313"/>
          </a:xfrm>
          <a:prstGeom prst="rect">
            <a:avLst/>
          </a:prstGeom>
        </p:spPr>
        <p:txBody>
          <a:bodyPr vert="horz" wrap="square" lIns="0" tIns="17780" rIns="0" bIns="0" rtlCol="0">
            <a:spAutoFit/>
          </a:bodyPr>
          <a:lstStyle/>
          <a:p>
            <a:pPr>
              <a:lnSpc>
                <a:spcPct val="100000"/>
              </a:lnSpc>
              <a:spcBef>
                <a:spcPts val="140"/>
              </a:spcBef>
            </a:pPr>
            <a:r>
              <a:rPr lang="en-US" sz="3050" spc="150" dirty="0" smtClean="0">
                <a:solidFill>
                  <a:srgbClr val="1C1C1B"/>
                </a:solidFill>
                <a:latin typeface="Calibri"/>
                <a:cs typeface="Calibri"/>
              </a:rPr>
              <a:t>Cedar nuts</a:t>
            </a:r>
            <a:endParaRPr sz="3050" dirty="0">
              <a:latin typeface="Calibri"/>
              <a:cs typeface="Calibri"/>
            </a:endParaRPr>
          </a:p>
        </p:txBody>
      </p:sp>
      <p:sp>
        <p:nvSpPr>
          <p:cNvPr id="9" name="object 9"/>
          <p:cNvSpPr txBox="1"/>
          <p:nvPr/>
        </p:nvSpPr>
        <p:spPr>
          <a:xfrm>
            <a:off x="799566" y="5872904"/>
            <a:ext cx="2924175" cy="487313"/>
          </a:xfrm>
          <a:prstGeom prst="rect">
            <a:avLst/>
          </a:prstGeom>
        </p:spPr>
        <p:txBody>
          <a:bodyPr vert="horz" wrap="square" lIns="0" tIns="17780" rIns="0" bIns="0" rtlCol="0">
            <a:spAutoFit/>
          </a:bodyPr>
          <a:lstStyle/>
          <a:p>
            <a:pPr>
              <a:lnSpc>
                <a:spcPct val="100000"/>
              </a:lnSpc>
              <a:spcBef>
                <a:spcPts val="140"/>
              </a:spcBef>
            </a:pPr>
            <a:r>
              <a:rPr lang="en-US" sz="3050" spc="65" dirty="0">
                <a:solidFill>
                  <a:srgbClr val="1C1C1B"/>
                </a:solidFill>
                <a:latin typeface="Calibri"/>
                <a:cs typeface="Calibri"/>
              </a:rPr>
              <a:t>p</a:t>
            </a:r>
            <a:r>
              <a:rPr lang="en-US" sz="3050" spc="65" dirty="0" smtClean="0">
                <a:solidFill>
                  <a:srgbClr val="1C1C1B"/>
                </a:solidFill>
                <a:latin typeface="Calibri"/>
                <a:cs typeface="Calibri"/>
              </a:rPr>
              <a:t>rocessing plants</a:t>
            </a:r>
            <a:endParaRPr sz="3050" dirty="0">
              <a:latin typeface="Calibri"/>
              <a:cs typeface="Calibri"/>
            </a:endParaRPr>
          </a:p>
        </p:txBody>
      </p:sp>
      <p:sp>
        <p:nvSpPr>
          <p:cNvPr id="10" name="object 10"/>
          <p:cNvSpPr txBox="1"/>
          <p:nvPr/>
        </p:nvSpPr>
        <p:spPr>
          <a:xfrm>
            <a:off x="5841962" y="5545663"/>
            <a:ext cx="4029075" cy="487313"/>
          </a:xfrm>
          <a:prstGeom prst="rect">
            <a:avLst/>
          </a:prstGeom>
        </p:spPr>
        <p:txBody>
          <a:bodyPr vert="horz" wrap="square" lIns="0" tIns="17780" rIns="0" bIns="0" rtlCol="0">
            <a:spAutoFit/>
          </a:bodyPr>
          <a:lstStyle/>
          <a:p>
            <a:pPr>
              <a:lnSpc>
                <a:spcPct val="100000"/>
              </a:lnSpc>
              <a:spcBef>
                <a:spcPts val="140"/>
              </a:spcBef>
            </a:pPr>
            <a:r>
              <a:rPr lang="en-US" sz="3050" spc="150" dirty="0" smtClean="0">
                <a:solidFill>
                  <a:srgbClr val="1C1C1B"/>
                </a:solidFill>
                <a:latin typeface="Calibri"/>
                <a:cs typeface="Calibri"/>
              </a:rPr>
              <a:t>Sunflower seeds</a:t>
            </a:r>
            <a:endParaRPr sz="3050" dirty="0">
              <a:latin typeface="Calibri"/>
              <a:cs typeface="Calibri"/>
            </a:endParaRPr>
          </a:p>
        </p:txBody>
      </p:sp>
      <p:sp>
        <p:nvSpPr>
          <p:cNvPr id="11" name="object 11"/>
          <p:cNvSpPr txBox="1"/>
          <p:nvPr/>
        </p:nvSpPr>
        <p:spPr>
          <a:xfrm>
            <a:off x="5841962" y="5905472"/>
            <a:ext cx="2857538" cy="487313"/>
          </a:xfrm>
          <a:prstGeom prst="rect">
            <a:avLst/>
          </a:prstGeom>
        </p:spPr>
        <p:txBody>
          <a:bodyPr vert="horz" wrap="square" lIns="0" tIns="17780" rIns="0" bIns="0" rtlCol="0">
            <a:spAutoFit/>
          </a:bodyPr>
          <a:lstStyle/>
          <a:p>
            <a:pPr>
              <a:lnSpc>
                <a:spcPct val="100000"/>
              </a:lnSpc>
              <a:spcBef>
                <a:spcPts val="140"/>
              </a:spcBef>
            </a:pPr>
            <a:r>
              <a:rPr lang="en-US" sz="3050" spc="65" dirty="0">
                <a:solidFill>
                  <a:srgbClr val="1C1C1B"/>
                </a:solidFill>
                <a:latin typeface="Calibri"/>
                <a:cs typeface="Calibri"/>
              </a:rPr>
              <a:t>p</a:t>
            </a:r>
            <a:r>
              <a:rPr lang="en-US" sz="3050" spc="65" dirty="0" smtClean="0">
                <a:solidFill>
                  <a:srgbClr val="1C1C1B"/>
                </a:solidFill>
                <a:latin typeface="Calibri"/>
                <a:cs typeface="Calibri"/>
              </a:rPr>
              <a:t>rocessing plants</a:t>
            </a:r>
            <a:endParaRPr sz="3050" dirty="0">
              <a:latin typeface="Calibri"/>
              <a:cs typeface="Calibri"/>
            </a:endParaRPr>
          </a:p>
        </p:txBody>
      </p:sp>
      <p:sp>
        <p:nvSpPr>
          <p:cNvPr id="12" name="object 12"/>
          <p:cNvSpPr/>
          <p:nvPr/>
        </p:nvSpPr>
        <p:spPr>
          <a:xfrm>
            <a:off x="450773" y="2239137"/>
            <a:ext cx="4817745" cy="3215640"/>
          </a:xfrm>
          <a:custGeom>
            <a:avLst/>
            <a:gdLst/>
            <a:ahLst/>
            <a:cxnLst/>
            <a:rect l="l" t="t" r="r" b="b"/>
            <a:pathLst>
              <a:path w="4817745" h="3215640">
                <a:moveTo>
                  <a:pt x="4817732" y="0"/>
                </a:moveTo>
                <a:lnTo>
                  <a:pt x="0" y="0"/>
                </a:lnTo>
                <a:lnTo>
                  <a:pt x="0" y="3215614"/>
                </a:lnTo>
                <a:lnTo>
                  <a:pt x="4817732" y="3215614"/>
                </a:lnTo>
                <a:lnTo>
                  <a:pt x="4817732" y="0"/>
                </a:lnTo>
                <a:close/>
              </a:path>
            </a:pathLst>
          </a:custGeom>
          <a:solidFill>
            <a:srgbClr val="FFFFFF"/>
          </a:solidFill>
        </p:spPr>
        <p:txBody>
          <a:bodyPr wrap="square" lIns="0" tIns="0" rIns="0" bIns="0" rtlCol="0"/>
          <a:lstStyle/>
          <a:p>
            <a:endParaRPr/>
          </a:p>
        </p:txBody>
      </p:sp>
      <p:sp>
        <p:nvSpPr>
          <p:cNvPr id="13" name="object 13"/>
          <p:cNvSpPr/>
          <p:nvPr/>
        </p:nvSpPr>
        <p:spPr>
          <a:xfrm>
            <a:off x="5470601" y="2239137"/>
            <a:ext cx="4817745" cy="3215640"/>
          </a:xfrm>
          <a:custGeom>
            <a:avLst/>
            <a:gdLst/>
            <a:ahLst/>
            <a:cxnLst/>
            <a:rect l="l" t="t" r="r" b="b"/>
            <a:pathLst>
              <a:path w="4817745" h="3215640">
                <a:moveTo>
                  <a:pt x="4817732" y="0"/>
                </a:moveTo>
                <a:lnTo>
                  <a:pt x="0" y="0"/>
                </a:lnTo>
                <a:lnTo>
                  <a:pt x="0" y="3215614"/>
                </a:lnTo>
                <a:lnTo>
                  <a:pt x="4817732" y="3215614"/>
                </a:lnTo>
                <a:lnTo>
                  <a:pt x="4817732" y="0"/>
                </a:lnTo>
                <a:close/>
              </a:path>
            </a:pathLst>
          </a:custGeom>
          <a:solidFill>
            <a:srgbClr val="FFFFFF"/>
          </a:solidFill>
        </p:spPr>
        <p:txBody>
          <a:bodyPr wrap="square" lIns="0" tIns="0" rIns="0" bIns="0" rtlCol="0"/>
          <a:lstStyle/>
          <a:p>
            <a:endParaRPr/>
          </a:p>
        </p:txBody>
      </p:sp>
      <p:sp>
        <p:nvSpPr>
          <p:cNvPr id="14" name="object 14"/>
          <p:cNvSpPr/>
          <p:nvPr/>
        </p:nvSpPr>
        <p:spPr>
          <a:xfrm>
            <a:off x="450768" y="2649906"/>
            <a:ext cx="4817732" cy="2467902"/>
          </a:xfrm>
          <a:prstGeom prst="rect">
            <a:avLst/>
          </a:prstGeom>
          <a:blipFill>
            <a:blip r:embed="rId4" cstate="print"/>
            <a:stretch>
              <a:fillRect/>
            </a:stretch>
          </a:blipFill>
        </p:spPr>
        <p:txBody>
          <a:bodyPr wrap="square" lIns="0" tIns="0" rIns="0" bIns="0" rtlCol="0"/>
          <a:lstStyle/>
          <a:p>
            <a:endParaRPr/>
          </a:p>
        </p:txBody>
      </p:sp>
      <p:sp>
        <p:nvSpPr>
          <p:cNvPr id="15" name="object 15"/>
          <p:cNvSpPr/>
          <p:nvPr/>
        </p:nvSpPr>
        <p:spPr>
          <a:xfrm>
            <a:off x="5779947" y="2239137"/>
            <a:ext cx="4451578" cy="3215614"/>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Рисунок 42"/>
          <p:cNvPicPr>
            <a:picLocks noChangeAspect="1"/>
          </p:cNvPicPr>
          <p:nvPr/>
        </p:nvPicPr>
        <p:blipFill>
          <a:blip r:embed="rId3" cstate="print"/>
          <a:stretch>
            <a:fillRect/>
          </a:stretch>
        </p:blipFill>
        <p:spPr>
          <a:xfrm>
            <a:off x="9234116" y="4624323"/>
            <a:ext cx="1457070" cy="2938527"/>
          </a:xfrm>
          <a:prstGeom prst="rect">
            <a:avLst/>
          </a:prstGeom>
        </p:spPr>
      </p:pic>
      <p:sp>
        <p:nvSpPr>
          <p:cNvPr id="38" name="object 5"/>
          <p:cNvSpPr txBox="1">
            <a:spLocks/>
          </p:cNvSpPr>
          <p:nvPr/>
        </p:nvSpPr>
        <p:spPr>
          <a:xfrm>
            <a:off x="0" y="370258"/>
            <a:ext cx="10691186" cy="507831"/>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ctr" defTabSz="914400" rtl="0" eaLnBrk="1" fontAlgn="auto" latinLnBrk="0" hangingPunct="1">
              <a:lnSpc>
                <a:spcPct val="100000"/>
              </a:lnSpc>
              <a:spcBef>
                <a:spcPts val="815"/>
              </a:spcBef>
              <a:spcAft>
                <a:spcPts val="0"/>
              </a:spcAft>
              <a:buClrTx/>
              <a:buSzTx/>
              <a:buFontTx/>
              <a:buNone/>
              <a:tabLst/>
              <a:defRPr/>
            </a:pPr>
            <a:r>
              <a:rPr kumimoji="0" lang="en-US" sz="3300" b="1" i="0" u="none" strike="noStrike" kern="0" cap="none" spc="-280" normalizeH="0" baseline="0" noProof="0" dirty="0" smtClean="0">
                <a:ln>
                  <a:noFill/>
                </a:ln>
                <a:solidFill>
                  <a:srgbClr val="1C1C1B"/>
                </a:solidFill>
                <a:effectLst/>
                <a:uLnTx/>
                <a:uFillTx/>
                <a:latin typeface="Century Gothic"/>
                <a:ea typeface="+mj-ea"/>
              </a:rPr>
              <a:t>Agropromspecdetal Achievements</a:t>
            </a:r>
            <a:endParaRPr kumimoji="0" lang="ru-RU" sz="3300" b="1" i="0" u="none" strike="noStrike" kern="0" cap="none" spc="-280" normalizeH="0" baseline="0" noProof="0" dirty="0" smtClean="0">
              <a:ln>
                <a:noFill/>
              </a:ln>
              <a:solidFill>
                <a:srgbClr val="1C1C1B"/>
              </a:solidFill>
              <a:effectLst/>
              <a:uLnTx/>
              <a:uFillTx/>
              <a:latin typeface="Century Gothic"/>
              <a:ea typeface="+mj-ea"/>
            </a:endParaRPr>
          </a:p>
        </p:txBody>
      </p:sp>
      <p:sp>
        <p:nvSpPr>
          <p:cNvPr id="39" name="Прямоугольник 38"/>
          <p:cNvSpPr/>
          <p:nvPr/>
        </p:nvSpPr>
        <p:spPr>
          <a:xfrm>
            <a:off x="0" y="1293933"/>
            <a:ext cx="10604500" cy="156966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Sales</a:t>
            </a:r>
            <a:r>
              <a:rPr kumimoji="0" lang="en-US" sz="2400" b="1" i="0" u="none" strike="noStrike" kern="1200" cap="none" spc="0" normalizeH="0" noProof="0" dirty="0" smtClean="0">
                <a:ln>
                  <a:noFill/>
                </a:ln>
                <a:solidFill>
                  <a:prstClr val="black"/>
                </a:solidFill>
                <a:effectLst/>
                <a:uLnTx/>
                <a:uFillTx/>
                <a:latin typeface="Calibri"/>
                <a:ea typeface="+mn-ea"/>
                <a:cs typeface="+mn-cs"/>
              </a:rPr>
              <a:t> information for agricultural crops processing plants for the period of 2016-</a:t>
            </a:r>
            <a:r>
              <a:rPr kumimoji="0" lang="ru-RU" sz="2400" b="1" i="0" u="none" strike="noStrike" kern="1200" cap="none" spc="0" normalizeH="0" baseline="0" noProof="0" dirty="0" smtClean="0">
                <a:ln>
                  <a:noFill/>
                </a:ln>
                <a:solidFill>
                  <a:prstClr val="black"/>
                </a:solidFill>
                <a:effectLst/>
                <a:uLnTx/>
                <a:uFillTx/>
                <a:latin typeface="Calibri"/>
                <a:ea typeface="+mn-ea"/>
                <a:cs typeface="+mn-cs"/>
              </a:rPr>
              <a:t>9</a:t>
            </a:r>
            <a:r>
              <a:rPr kumimoji="0" lang="en-US" sz="2400" b="1" i="0" u="none" strike="noStrike" kern="1200" cap="none" spc="0" normalizeH="0" baseline="30000" noProof="0" dirty="0" err="1" smtClean="0">
                <a:ln>
                  <a:noFill/>
                </a:ln>
                <a:solidFill>
                  <a:prstClr val="black"/>
                </a:solidFill>
                <a:effectLst/>
                <a:uLnTx/>
                <a:uFillTx/>
                <a:latin typeface="Calibri"/>
                <a:ea typeface="+mn-ea"/>
                <a:cs typeface="+mn-cs"/>
              </a:rPr>
              <a:t>th</a:t>
            </a:r>
            <a:r>
              <a:rPr kumimoji="0" lang="en-US" sz="2400" b="1" i="0" u="none" strike="noStrike" kern="1200" cap="none" spc="0" normalizeH="0" baseline="0" noProof="0" dirty="0" smtClean="0">
                <a:ln>
                  <a:noFill/>
                </a:ln>
                <a:solidFill>
                  <a:prstClr val="black"/>
                </a:solidFill>
                <a:effectLst/>
                <a:uLnTx/>
                <a:uFillTx/>
                <a:latin typeface="Calibri"/>
                <a:ea typeface="+mn-ea"/>
                <a:cs typeface="+mn-cs"/>
              </a:rPr>
              <a:t> month of 2017</a:t>
            </a:r>
            <a:endParaRPr kumimoji="0" lang="ru-RU" sz="2400" b="1"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1"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 name="Прямоугольник 1"/>
          <p:cNvSpPr/>
          <p:nvPr/>
        </p:nvSpPr>
        <p:spPr>
          <a:xfrm>
            <a:off x="-79308" y="2016594"/>
            <a:ext cx="9313424" cy="812530"/>
          </a:xfrm>
          <a:prstGeom prst="rect">
            <a:avLst/>
          </a:prstGeom>
        </p:spPr>
        <p:txBody>
          <a:bodyPr wrap="square">
            <a:spAutoFit/>
          </a:bodyPr>
          <a:lstStyle/>
          <a:p>
            <a:pPr marL="539115" marR="0" lvl="0" indent="-179705" algn="just" defTabSz="914400" rtl="0" eaLnBrk="1" fontAlgn="auto" latinLnBrk="0" hangingPunct="1">
              <a:lnSpc>
                <a:spcPct val="130000"/>
              </a:lnSpc>
              <a:spcBef>
                <a:spcPts val="0"/>
              </a:spcBef>
              <a:spcAft>
                <a:spcPts val="0"/>
              </a:spcAft>
              <a:buClrTx/>
              <a:buSzTx/>
              <a:buFontTx/>
              <a:buNone/>
              <a:tabLst/>
              <a:defRPr/>
            </a:pPr>
            <a:r>
              <a:rPr kumimoji="0" lang="ru-RU" sz="1600"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a:t>
            </a:r>
            <a:r>
              <a:rPr kumimoji="0" lang="en-US" sz="1600"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Cedar nuts processing</a:t>
            </a:r>
            <a:r>
              <a:rPr kumimoji="0" lang="en-US" sz="1600" b="1" i="0" u="none" strike="noStrike" kern="1200" cap="none" spc="0" normalizeH="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plant</a:t>
            </a:r>
            <a:r>
              <a:rPr kumimoji="0" lang="ru-RU"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a:t>
            </a:r>
            <a:r>
              <a:rPr kumimoji="0" lang="ru-RU"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mn-cs"/>
              </a:rPr>
              <a:t>600 </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kg</a:t>
            </a:r>
            <a:r>
              <a:rPr lang="en-US" b="1" dirty="0">
                <a:solidFill>
                  <a:srgbClr val="000000"/>
                </a:solidFill>
                <a:latin typeface="Century Gothic" panose="020B0502020202020204" pitchFamily="34" charset="0"/>
                <a:ea typeface="Times New Roman" panose="02020603050405020304" pitchFamily="18" charset="0"/>
              </a:rPr>
              <a:t> </a:t>
            </a:r>
            <a:r>
              <a:rPr lang="en-US" b="1" dirty="0" smtClean="0">
                <a:solidFill>
                  <a:srgbClr val="000000"/>
                </a:solidFill>
                <a:latin typeface="Century Gothic" panose="020B0502020202020204" pitchFamily="34" charset="0"/>
                <a:ea typeface="Times New Roman" panose="02020603050405020304" pitchFamily="18" charset="0"/>
              </a:rPr>
              <a:t>per shift</a:t>
            </a:r>
            <a:r>
              <a:rPr kumimoji="0" lang="ru-RU"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a:t>
            </a:r>
            <a:r>
              <a:rPr kumimoji="0" lang="ru-RU"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Delta</a:t>
            </a:r>
            <a:r>
              <a:rPr kumimoji="0" lang="ru-RU"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LLC</a:t>
            </a:r>
            <a:r>
              <a:rPr lang="en-US" b="1" dirty="0" smtClean="0">
                <a:solidFill>
                  <a:srgbClr val="000000"/>
                </a:solidFill>
                <a:latin typeface="Century Gothic" panose="020B0502020202020204" pitchFamily="34" charset="0"/>
                <a:ea typeface="Times New Roman" panose="02020603050405020304" pitchFamily="18" charset="0"/>
              </a:rPr>
              <a:t>, </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Tulun</a:t>
            </a:r>
            <a:r>
              <a:rPr kumimoji="0" lang="ru-RU"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a:t>
            </a:r>
            <a:r>
              <a:rPr kumimoji="0" lang="en-US" b="1" i="0" u="none" strike="noStrike" kern="1200" cap="none" spc="0" normalizeH="0" baseline="0" noProof="0" dirty="0" smtClean="0">
                <a:ln>
                  <a:noFill/>
                </a:ln>
                <a:solidFill>
                  <a:srgbClr val="000000"/>
                </a:solidFill>
                <a:effectLst/>
                <a:uLnTx/>
                <a:uFillTx/>
                <a:latin typeface="Century Gothic" panose="020B0502020202020204" pitchFamily="34" charset="0"/>
                <a:ea typeface="Times New Roman" panose="02020603050405020304" pitchFamily="18" charset="0"/>
                <a:cs typeface="+mn-cs"/>
              </a:rPr>
              <a:t> Irkutsk Region, 2016)</a:t>
            </a:r>
            <a:endParaRPr kumimoji="0" lang="ru-RU" b="1" i="0" u="none" strike="noStrike" kern="1200" cap="none" spc="0" normalizeH="0" baseline="0" noProof="0" dirty="0">
              <a:ln>
                <a:noFill/>
              </a:ln>
              <a:solidFill>
                <a:prstClr val="black"/>
              </a:solidFill>
              <a:effectLst/>
              <a:uLnTx/>
              <a:uFillTx/>
              <a:latin typeface="Century Gothic" panose="020B0502020202020204" pitchFamily="34" charset="0"/>
              <a:ea typeface="Times New Roman" panose="02020603050405020304" pitchFamily="18" charset="0"/>
              <a:cs typeface="+mn-cs"/>
            </a:endParaRPr>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5570" t="33337" r="20766" b="17132"/>
          <a:stretch/>
        </p:blipFill>
        <p:spPr bwMode="auto">
          <a:xfrm>
            <a:off x="774700" y="2829123"/>
            <a:ext cx="8383121" cy="453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2100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stretch>
            <a:fillRect/>
          </a:stretch>
        </p:blipFill>
        <p:spPr>
          <a:xfrm>
            <a:off x="9264270" y="4624323"/>
            <a:ext cx="1457070" cy="2938527"/>
          </a:xfrm>
          <a:prstGeom prst="rect">
            <a:avLst/>
          </a:prstGeom>
        </p:spPr>
      </p:pic>
      <p:sp>
        <p:nvSpPr>
          <p:cNvPr id="5" name="Заголовок 4"/>
          <p:cNvSpPr>
            <a:spLocks noGrp="1"/>
          </p:cNvSpPr>
          <p:nvPr>
            <p:ph type="ctrTitle"/>
          </p:nvPr>
        </p:nvSpPr>
        <p:spPr>
          <a:xfrm>
            <a:off x="393700" y="1038225"/>
            <a:ext cx="9982200" cy="1384995"/>
          </a:xfrm>
        </p:spPr>
        <p:txBody>
          <a:bodyPr/>
          <a:lstStyle/>
          <a:p>
            <a:r>
              <a:rPr lang="en-US" sz="2000" dirty="0" smtClean="0"/>
              <a:t>Cedar nuts processing plant 1000 tons of cedar nuts per year, one-shift operation</a:t>
            </a:r>
            <a:r>
              <a:rPr lang="ru-RU" sz="2000" dirty="0" smtClean="0"/>
              <a:t> </a:t>
            </a:r>
            <a:br>
              <a:rPr lang="ru-RU" sz="2000" dirty="0" smtClean="0"/>
            </a:br>
            <a:r>
              <a:rPr lang="ru-RU" sz="2000" dirty="0" smtClean="0"/>
              <a:t>(«</a:t>
            </a:r>
            <a:r>
              <a:rPr lang="en-US" sz="2000" dirty="0" err="1" smtClean="0"/>
              <a:t>Avela</a:t>
            </a:r>
            <a:r>
              <a:rPr lang="en-US" sz="2000" dirty="0" smtClean="0"/>
              <a:t>-Group</a:t>
            </a:r>
            <a:r>
              <a:rPr lang="ru-RU" sz="2000" dirty="0" smtClean="0"/>
              <a:t>»</a:t>
            </a:r>
            <a:r>
              <a:rPr lang="en-US" sz="2000" dirty="0" smtClean="0"/>
              <a:t>, LLC, Ussuriysk</a:t>
            </a:r>
            <a:r>
              <a:rPr lang="ru-RU" sz="2000" dirty="0" smtClean="0"/>
              <a:t>, 2016)</a:t>
            </a:r>
            <a:r>
              <a:rPr lang="ru-RU" dirty="0"/>
              <a:t/>
            </a:r>
            <a:br>
              <a:rPr lang="ru-RU" dirty="0"/>
            </a:br>
            <a:endParaRPr lang="ru-RU" dirty="0"/>
          </a:p>
        </p:txBody>
      </p:sp>
      <p:sp>
        <p:nvSpPr>
          <p:cNvPr id="7" name="object 5"/>
          <p:cNvSpPr txBox="1">
            <a:spLocks/>
          </p:cNvSpPr>
          <p:nvPr/>
        </p:nvSpPr>
        <p:spPr>
          <a:xfrm>
            <a:off x="0" y="370258"/>
            <a:ext cx="10691186" cy="507831"/>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ctr" defTabSz="914400" rtl="0" eaLnBrk="1" fontAlgn="auto" latinLnBrk="0" hangingPunct="1">
              <a:lnSpc>
                <a:spcPct val="100000"/>
              </a:lnSpc>
              <a:spcBef>
                <a:spcPts val="815"/>
              </a:spcBef>
              <a:spcAft>
                <a:spcPts val="0"/>
              </a:spcAft>
              <a:buClrTx/>
              <a:buSzTx/>
              <a:buFontTx/>
              <a:buNone/>
              <a:tabLst/>
              <a:defRPr/>
            </a:pPr>
            <a:r>
              <a:rPr kumimoji="0" lang="en-US" sz="3300" b="1" i="0" u="none" strike="noStrike" kern="0" cap="none" spc="-280" normalizeH="0" baseline="0" noProof="0" dirty="0" smtClean="0">
                <a:ln>
                  <a:noFill/>
                </a:ln>
                <a:solidFill>
                  <a:srgbClr val="1C1C1B"/>
                </a:solidFill>
                <a:effectLst/>
                <a:uLnTx/>
                <a:uFillTx/>
                <a:latin typeface="Century Gothic"/>
                <a:ea typeface="+mj-ea"/>
              </a:rPr>
              <a:t>Agropromspecdetal Achievements</a:t>
            </a:r>
            <a:endParaRPr kumimoji="0" lang="ru-RU" sz="3300" b="1" i="0" u="none" strike="noStrike" kern="0" cap="none" spc="-280" normalizeH="0" baseline="0" noProof="0" dirty="0" smtClean="0">
              <a:ln>
                <a:noFill/>
              </a:ln>
              <a:solidFill>
                <a:srgbClr val="1C1C1B"/>
              </a:solidFill>
              <a:effectLst/>
              <a:uLnTx/>
              <a:uFillTx/>
              <a:latin typeface="Century Gothic"/>
              <a:ea typeface="+mj-ea"/>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455" t="31834" r="20833" b="24167"/>
          <a:stretch/>
        </p:blipFill>
        <p:spPr bwMode="auto">
          <a:xfrm>
            <a:off x="469900" y="2181225"/>
            <a:ext cx="9842496"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861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stretch>
            <a:fillRect/>
          </a:stretch>
        </p:blipFill>
        <p:spPr>
          <a:xfrm>
            <a:off x="9236330" y="4624323"/>
            <a:ext cx="1457070" cy="2938527"/>
          </a:xfrm>
          <a:prstGeom prst="rect">
            <a:avLst/>
          </a:prstGeom>
        </p:spPr>
      </p:pic>
      <p:sp>
        <p:nvSpPr>
          <p:cNvPr id="4" name="Заголовок 3"/>
          <p:cNvSpPr>
            <a:spLocks noGrp="1"/>
          </p:cNvSpPr>
          <p:nvPr>
            <p:ph type="ctrTitle"/>
          </p:nvPr>
        </p:nvSpPr>
        <p:spPr>
          <a:xfrm>
            <a:off x="165100" y="1190625"/>
            <a:ext cx="10528300" cy="615553"/>
          </a:xfrm>
        </p:spPr>
        <p:txBody>
          <a:bodyPr/>
          <a:lstStyle/>
          <a:p>
            <a:r>
              <a:rPr lang="en-US" sz="2000" dirty="0" smtClean="0"/>
              <a:t>Cedar nuts processing plant</a:t>
            </a:r>
            <a:r>
              <a:rPr lang="ru-RU" sz="2000" dirty="0" smtClean="0"/>
              <a:t> </a:t>
            </a:r>
            <a:r>
              <a:rPr lang="en-US" sz="2000" dirty="0" smtClean="0"/>
              <a:t> (</a:t>
            </a:r>
            <a:r>
              <a:rPr lang="ru-RU" sz="2000" dirty="0" smtClean="0"/>
              <a:t>«</a:t>
            </a:r>
            <a:r>
              <a:rPr lang="en-US" sz="2000" dirty="0" smtClean="0"/>
              <a:t>Zoloto Sibiri</a:t>
            </a:r>
            <a:r>
              <a:rPr lang="ru-RU" sz="2000" dirty="0" smtClean="0"/>
              <a:t>» </a:t>
            </a:r>
            <a:r>
              <a:rPr lang="en-US" sz="2000" dirty="0" smtClean="0"/>
              <a:t>, LLC, Moscow, </a:t>
            </a:r>
            <a:r>
              <a:rPr lang="ru-RU" sz="2000" dirty="0" smtClean="0"/>
              <a:t>2017)</a:t>
            </a:r>
            <a:r>
              <a:rPr lang="ru-RU" sz="2000" dirty="0"/>
              <a:t/>
            </a:r>
            <a:br>
              <a:rPr lang="ru-RU" sz="2000" dirty="0"/>
            </a:br>
            <a:endParaRPr lang="ru-RU" sz="2000" dirty="0"/>
          </a:p>
        </p:txBody>
      </p:sp>
      <p:sp>
        <p:nvSpPr>
          <p:cNvPr id="6" name="object 5"/>
          <p:cNvSpPr txBox="1">
            <a:spLocks/>
          </p:cNvSpPr>
          <p:nvPr/>
        </p:nvSpPr>
        <p:spPr>
          <a:xfrm>
            <a:off x="0" y="370258"/>
            <a:ext cx="10691186" cy="507831"/>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ctr" defTabSz="914400" rtl="0" eaLnBrk="1" fontAlgn="auto" latinLnBrk="0" hangingPunct="1">
              <a:lnSpc>
                <a:spcPct val="100000"/>
              </a:lnSpc>
              <a:spcBef>
                <a:spcPts val="815"/>
              </a:spcBef>
              <a:spcAft>
                <a:spcPts val="0"/>
              </a:spcAft>
              <a:buClrTx/>
              <a:buSzTx/>
              <a:buFontTx/>
              <a:buNone/>
              <a:tabLst/>
              <a:defRPr/>
            </a:pPr>
            <a:r>
              <a:rPr kumimoji="0" lang="en-US" sz="3300" b="1" i="0" u="none" strike="noStrike" kern="0" cap="none" spc="-280" normalizeH="0" baseline="0" noProof="0" dirty="0" smtClean="0">
                <a:ln>
                  <a:noFill/>
                </a:ln>
                <a:solidFill>
                  <a:srgbClr val="1C1C1B"/>
                </a:solidFill>
                <a:effectLst/>
                <a:uLnTx/>
                <a:uFillTx/>
                <a:latin typeface="Century Gothic"/>
                <a:ea typeface="+mj-ea"/>
              </a:rPr>
              <a:t>Agropromspecdetal Achievements</a:t>
            </a:r>
            <a:endParaRPr kumimoji="0" lang="ru-RU" sz="3300" b="1" i="0" u="none" strike="noStrike" kern="0" cap="none" spc="-280" normalizeH="0" baseline="0" noProof="0" dirty="0" smtClean="0">
              <a:ln>
                <a:noFill/>
              </a:ln>
              <a:solidFill>
                <a:srgbClr val="1C1C1B"/>
              </a:solidFill>
              <a:effectLst/>
              <a:uLnTx/>
              <a:uFillTx/>
              <a:latin typeface="Century Gothic"/>
              <a:ea typeface="+mj-ea"/>
            </a:endParaRPr>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237" t="37167" r="21028" b="16833"/>
          <a:stretch/>
        </p:blipFill>
        <p:spPr bwMode="auto">
          <a:xfrm>
            <a:off x="317500" y="2047873"/>
            <a:ext cx="9504294" cy="4857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29328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2002" cy="4028770"/>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0" y="256641"/>
            <a:ext cx="6978015" cy="993140"/>
          </a:xfrm>
          <a:custGeom>
            <a:avLst/>
            <a:gdLst/>
            <a:ahLst/>
            <a:cxnLst/>
            <a:rect l="l" t="t" r="r" b="b"/>
            <a:pathLst>
              <a:path w="6978015" h="993140">
                <a:moveTo>
                  <a:pt x="0" y="992517"/>
                </a:moveTo>
                <a:lnTo>
                  <a:pt x="6977646" y="992517"/>
                </a:lnTo>
                <a:lnTo>
                  <a:pt x="6977646" y="0"/>
                </a:lnTo>
                <a:lnTo>
                  <a:pt x="0" y="0"/>
                </a:lnTo>
                <a:lnTo>
                  <a:pt x="0" y="992517"/>
                </a:lnTo>
                <a:close/>
              </a:path>
            </a:pathLst>
          </a:custGeom>
          <a:solidFill>
            <a:srgbClr val="FFCD1B"/>
          </a:solidFill>
        </p:spPr>
        <p:txBody>
          <a:bodyPr wrap="square" lIns="0" tIns="0" rIns="0" bIns="0" rtlCol="0"/>
          <a:lstStyle/>
          <a:p>
            <a:endParaRPr/>
          </a:p>
        </p:txBody>
      </p:sp>
      <p:sp>
        <p:nvSpPr>
          <p:cNvPr id="4" name="object 4"/>
          <p:cNvSpPr txBox="1">
            <a:spLocks noGrp="1"/>
          </p:cNvSpPr>
          <p:nvPr>
            <p:ph type="title"/>
          </p:nvPr>
        </p:nvSpPr>
        <p:spPr>
          <a:xfrm>
            <a:off x="483307" y="442151"/>
            <a:ext cx="6162675" cy="521938"/>
          </a:xfrm>
          <a:prstGeom prst="rect">
            <a:avLst/>
          </a:prstGeom>
        </p:spPr>
        <p:txBody>
          <a:bodyPr vert="horz" wrap="square" lIns="0" tIns="13970" rIns="0" bIns="0" rtlCol="0">
            <a:spAutoFit/>
          </a:bodyPr>
          <a:lstStyle/>
          <a:p>
            <a:pPr marL="12700">
              <a:lnSpc>
                <a:spcPct val="100000"/>
              </a:lnSpc>
              <a:spcBef>
                <a:spcPts val="110"/>
              </a:spcBef>
            </a:pPr>
            <a:r>
              <a:rPr lang="en-US" sz="3300" spc="-160" dirty="0" smtClean="0"/>
              <a:t>Investments, which work!</a:t>
            </a:r>
            <a:endParaRPr sz="3300" dirty="0"/>
          </a:p>
        </p:txBody>
      </p:sp>
      <p:sp>
        <p:nvSpPr>
          <p:cNvPr id="5" name="object 5"/>
          <p:cNvSpPr txBox="1"/>
          <p:nvPr/>
        </p:nvSpPr>
        <p:spPr>
          <a:xfrm>
            <a:off x="561379" y="4785752"/>
            <a:ext cx="9843135" cy="2169568"/>
          </a:xfrm>
          <a:prstGeom prst="rect">
            <a:avLst/>
          </a:prstGeom>
        </p:spPr>
        <p:txBody>
          <a:bodyPr vert="horz" wrap="square" lIns="0" tIns="11430" rIns="0" bIns="0" rtlCol="0">
            <a:spAutoFit/>
          </a:bodyPr>
          <a:lstStyle/>
          <a:p>
            <a:pPr marL="12700">
              <a:lnSpc>
                <a:spcPts val="3150"/>
              </a:lnSpc>
              <a:spcBef>
                <a:spcPts val="90"/>
              </a:spcBef>
            </a:pPr>
            <a:r>
              <a:rPr lang="en-US" sz="2750" b="1" spc="-80" dirty="0" smtClean="0">
                <a:solidFill>
                  <a:srgbClr val="1C1C1B"/>
                </a:solidFill>
                <a:latin typeface="Century Gothic"/>
                <a:cs typeface="Century Gothic"/>
              </a:rPr>
              <a:t>We design and manufacture equipment, which does not have analogues for the price-capacity correlation.</a:t>
            </a:r>
            <a:endParaRPr sz="2750" dirty="0">
              <a:latin typeface="Century Gothic"/>
              <a:cs typeface="Century Gothic"/>
            </a:endParaRPr>
          </a:p>
          <a:p>
            <a:pPr marL="12700" marR="5080">
              <a:lnSpc>
                <a:spcPct val="117700"/>
              </a:lnSpc>
              <a:spcBef>
                <a:spcPts val="445"/>
              </a:spcBef>
            </a:pPr>
            <a:r>
              <a:rPr lang="en-US" sz="1700" spc="35" dirty="0" smtClean="0">
                <a:solidFill>
                  <a:srgbClr val="1C1C1B"/>
                </a:solidFill>
                <a:latin typeface="Calibri"/>
                <a:cs typeface="Calibri"/>
              </a:rPr>
              <a:t>Fast payback of the equipment allows the client create big production complexes within a short period of time. The way to your own automatic line starts with the first machine. </a:t>
            </a:r>
          </a:p>
          <a:p>
            <a:pPr marL="12700" marR="5080">
              <a:lnSpc>
                <a:spcPct val="117700"/>
              </a:lnSpc>
              <a:spcBef>
                <a:spcPts val="445"/>
              </a:spcBef>
            </a:pPr>
            <a:r>
              <a:rPr lang="en-US" sz="1700" spc="35" dirty="0" smtClean="0">
                <a:solidFill>
                  <a:srgbClr val="1C1C1B"/>
                </a:solidFill>
                <a:latin typeface="Calibri"/>
                <a:cs typeface="Calibri"/>
              </a:rPr>
              <a:t>The company solutions are in demand not only in Russia, but also in CIS countries</a:t>
            </a:r>
            <a:r>
              <a:rPr sz="1700" spc="-30" dirty="0" smtClean="0">
                <a:solidFill>
                  <a:srgbClr val="1C1C1B"/>
                </a:solidFill>
                <a:latin typeface="Calibri"/>
                <a:cs typeface="Calibri"/>
              </a:rPr>
              <a:t>.</a:t>
            </a:r>
            <a:r>
              <a:rPr lang="en-US" sz="1700" spc="-30" dirty="0" smtClean="0">
                <a:solidFill>
                  <a:srgbClr val="1C1C1B"/>
                </a:solidFill>
                <a:latin typeface="Calibri"/>
                <a:cs typeface="Calibri"/>
              </a:rPr>
              <a:t> We present you the product, developed and designed to fulfill our clients’ needs.</a:t>
            </a:r>
            <a:endParaRPr sz="1700" dirty="0">
              <a:latin typeface="Calibri"/>
              <a:cs typeface="Calibri"/>
            </a:endParaRPr>
          </a:p>
        </p:txBody>
      </p:sp>
      <p:sp>
        <p:nvSpPr>
          <p:cNvPr id="6" name="object 6"/>
          <p:cNvSpPr/>
          <p:nvPr/>
        </p:nvSpPr>
        <p:spPr>
          <a:xfrm>
            <a:off x="561379" y="3079369"/>
            <a:ext cx="3090459" cy="1583855"/>
          </a:xfrm>
          <a:prstGeom prst="rect">
            <a:avLst/>
          </a:prstGeom>
          <a:blipFill>
            <a:blip r:embed="rId3" cstate="print"/>
            <a:stretch>
              <a:fillRect/>
            </a:stretch>
          </a:blipFill>
        </p:spPr>
        <p:txBody>
          <a:bodyPr wrap="square" lIns="0" tIns="0" rIns="0" bIns="0" rtlCol="0"/>
          <a:lstStyle/>
          <a:p>
            <a:endParaRPr dirty="0"/>
          </a:p>
        </p:txBody>
      </p:sp>
      <p:sp>
        <p:nvSpPr>
          <p:cNvPr id="7" name="object 7"/>
          <p:cNvSpPr/>
          <p:nvPr/>
        </p:nvSpPr>
        <p:spPr>
          <a:xfrm>
            <a:off x="3784003" y="3079369"/>
            <a:ext cx="3098609" cy="1588020"/>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7040156" y="3083535"/>
            <a:ext cx="3098596" cy="1588033"/>
          </a:xfrm>
          <a:prstGeom prst="rect">
            <a:avLst/>
          </a:prstGeom>
          <a:blipFill>
            <a:blip r:embed="rId5" cstate="print"/>
            <a:stretch>
              <a:fillRect/>
            </a:stretch>
          </a:blipFill>
        </p:spPr>
        <p:txBody>
          <a:bodyPr wrap="square" lIns="0" tIns="0" rIns="0" bIns="0" rtlCol="0"/>
          <a:lstStyle/>
          <a:p>
            <a:endParaRPr/>
          </a:p>
        </p:txBody>
      </p:sp>
      <p:sp>
        <p:nvSpPr>
          <p:cNvPr id="9" name="TextBox 8"/>
          <p:cNvSpPr txBox="1"/>
          <p:nvPr/>
        </p:nvSpPr>
        <p:spPr>
          <a:xfrm>
            <a:off x="774700" y="3877551"/>
            <a:ext cx="2209800" cy="738664"/>
          </a:xfrm>
          <a:prstGeom prst="rect">
            <a:avLst/>
          </a:prstGeom>
          <a:solidFill>
            <a:schemeClr val="bg1"/>
          </a:solidFill>
        </p:spPr>
        <p:txBody>
          <a:bodyPr wrap="square" rtlCol="0">
            <a:spAutoFit/>
          </a:bodyPr>
          <a:lstStyle/>
          <a:p>
            <a:r>
              <a:rPr lang="en-US" sz="1400" b="1" dirty="0" smtClean="0"/>
              <a:t>Regional State Support</a:t>
            </a:r>
          </a:p>
          <a:p>
            <a:r>
              <a:rPr lang="en-US" sz="1400" dirty="0" smtClean="0"/>
              <a:t>State financing for machine purchase</a:t>
            </a:r>
            <a:endParaRPr lang="ru-RU" sz="1400" dirty="0"/>
          </a:p>
        </p:txBody>
      </p:sp>
      <p:sp>
        <p:nvSpPr>
          <p:cNvPr id="10" name="TextBox 9"/>
          <p:cNvSpPr txBox="1"/>
          <p:nvPr/>
        </p:nvSpPr>
        <p:spPr>
          <a:xfrm>
            <a:off x="774700" y="3629025"/>
            <a:ext cx="2209800" cy="307777"/>
          </a:xfrm>
          <a:prstGeom prst="rect">
            <a:avLst/>
          </a:prstGeom>
          <a:solidFill>
            <a:schemeClr val="bg1"/>
          </a:solidFill>
        </p:spPr>
        <p:txBody>
          <a:bodyPr wrap="square" rtlCol="0">
            <a:spAutoFit/>
          </a:bodyPr>
          <a:lstStyle/>
          <a:p>
            <a:r>
              <a:rPr lang="en-US" sz="1400" b="1" dirty="0" smtClean="0"/>
              <a:t>of financing</a:t>
            </a:r>
            <a:endParaRPr lang="ru-RU" sz="1400" dirty="0"/>
          </a:p>
        </p:txBody>
      </p:sp>
      <p:sp>
        <p:nvSpPr>
          <p:cNvPr id="11" name="TextBox 10"/>
          <p:cNvSpPr txBox="1"/>
          <p:nvPr/>
        </p:nvSpPr>
        <p:spPr>
          <a:xfrm>
            <a:off x="393700" y="3324225"/>
            <a:ext cx="685800" cy="307777"/>
          </a:xfrm>
          <a:prstGeom prst="rect">
            <a:avLst/>
          </a:prstGeom>
          <a:solidFill>
            <a:schemeClr val="bg1"/>
          </a:solidFill>
        </p:spPr>
        <p:txBody>
          <a:bodyPr wrap="square" rtlCol="0">
            <a:spAutoFit/>
          </a:bodyPr>
          <a:lstStyle/>
          <a:p>
            <a:r>
              <a:rPr lang="en-US" sz="1400" b="1" dirty="0" smtClean="0"/>
              <a:t>from</a:t>
            </a:r>
            <a:endParaRPr lang="ru-RU" sz="1400" dirty="0"/>
          </a:p>
        </p:txBody>
      </p:sp>
      <p:sp>
        <p:nvSpPr>
          <p:cNvPr id="12" name="TextBox 11"/>
          <p:cNvSpPr txBox="1"/>
          <p:nvPr/>
        </p:nvSpPr>
        <p:spPr>
          <a:xfrm>
            <a:off x="4279900" y="3324226"/>
            <a:ext cx="838200" cy="304800"/>
          </a:xfrm>
          <a:prstGeom prst="rect">
            <a:avLst/>
          </a:prstGeom>
          <a:solidFill>
            <a:schemeClr val="bg1"/>
          </a:solidFill>
        </p:spPr>
        <p:txBody>
          <a:bodyPr wrap="square" rtlCol="0">
            <a:spAutoFit/>
          </a:bodyPr>
          <a:lstStyle/>
          <a:p>
            <a:r>
              <a:rPr lang="en-US" sz="1400" b="1" dirty="0" smtClean="0"/>
              <a:t>season</a:t>
            </a:r>
            <a:endParaRPr lang="ru-RU" sz="1400" dirty="0"/>
          </a:p>
        </p:txBody>
      </p:sp>
      <p:sp>
        <p:nvSpPr>
          <p:cNvPr id="13" name="TextBox 12"/>
          <p:cNvSpPr txBox="1"/>
          <p:nvPr/>
        </p:nvSpPr>
        <p:spPr>
          <a:xfrm>
            <a:off x="7861300" y="3397448"/>
            <a:ext cx="1447800" cy="307777"/>
          </a:xfrm>
          <a:prstGeom prst="rect">
            <a:avLst/>
          </a:prstGeom>
          <a:solidFill>
            <a:schemeClr val="bg1"/>
          </a:solidFill>
        </p:spPr>
        <p:txBody>
          <a:bodyPr wrap="square" rtlCol="0">
            <a:spAutoFit/>
          </a:bodyPr>
          <a:lstStyle/>
          <a:p>
            <a:r>
              <a:rPr lang="en-US" sz="1400" b="1" dirty="0" smtClean="0"/>
              <a:t>regions</a:t>
            </a:r>
            <a:endParaRPr lang="ru-RU" sz="1400" dirty="0"/>
          </a:p>
        </p:txBody>
      </p:sp>
      <p:sp>
        <p:nvSpPr>
          <p:cNvPr id="14" name="TextBox 13"/>
          <p:cNvSpPr txBox="1"/>
          <p:nvPr/>
        </p:nvSpPr>
        <p:spPr>
          <a:xfrm>
            <a:off x="7251700" y="3705225"/>
            <a:ext cx="1755254" cy="307777"/>
          </a:xfrm>
          <a:prstGeom prst="rect">
            <a:avLst/>
          </a:prstGeom>
          <a:solidFill>
            <a:schemeClr val="bg1"/>
          </a:solidFill>
        </p:spPr>
        <p:txBody>
          <a:bodyPr wrap="square" rtlCol="0">
            <a:spAutoFit/>
          </a:bodyPr>
          <a:lstStyle/>
          <a:p>
            <a:r>
              <a:rPr lang="en-US" sz="1400" b="1" dirty="0" smtClean="0"/>
              <a:t>Delivery Geography</a:t>
            </a:r>
            <a:endParaRPr lang="ru-RU" sz="1400" dirty="0"/>
          </a:p>
        </p:txBody>
      </p:sp>
      <p:sp>
        <p:nvSpPr>
          <p:cNvPr id="15" name="TextBox 14"/>
          <p:cNvSpPr txBox="1"/>
          <p:nvPr/>
        </p:nvSpPr>
        <p:spPr>
          <a:xfrm>
            <a:off x="7282870" y="4092994"/>
            <a:ext cx="1721430" cy="523220"/>
          </a:xfrm>
          <a:prstGeom prst="rect">
            <a:avLst/>
          </a:prstGeom>
          <a:solidFill>
            <a:schemeClr val="bg1"/>
          </a:solidFill>
        </p:spPr>
        <p:txBody>
          <a:bodyPr wrap="square" rtlCol="0">
            <a:spAutoFit/>
          </a:bodyPr>
          <a:lstStyle/>
          <a:p>
            <a:r>
              <a:rPr lang="en-US" sz="1400" dirty="0" smtClean="0"/>
              <a:t>Reaching CIS countries by 2018</a:t>
            </a:r>
            <a:endParaRPr lang="ru-RU" sz="1400" dirty="0"/>
          </a:p>
        </p:txBody>
      </p:sp>
      <p:sp>
        <p:nvSpPr>
          <p:cNvPr id="16" name="TextBox 15"/>
          <p:cNvSpPr txBox="1"/>
          <p:nvPr/>
        </p:nvSpPr>
        <p:spPr>
          <a:xfrm>
            <a:off x="3975100" y="3705224"/>
            <a:ext cx="1905000" cy="523220"/>
          </a:xfrm>
          <a:prstGeom prst="rect">
            <a:avLst/>
          </a:prstGeom>
          <a:solidFill>
            <a:schemeClr val="bg1"/>
          </a:solidFill>
        </p:spPr>
        <p:txBody>
          <a:bodyPr wrap="square" rtlCol="0">
            <a:spAutoFit/>
          </a:bodyPr>
          <a:lstStyle/>
          <a:p>
            <a:r>
              <a:rPr lang="en-US" sz="1400" b="1" dirty="0" smtClean="0"/>
              <a:t>Equipment Payback Time</a:t>
            </a:r>
            <a:endParaRPr lang="ru-RU" sz="1400" dirty="0"/>
          </a:p>
        </p:txBody>
      </p:sp>
      <p:sp>
        <p:nvSpPr>
          <p:cNvPr id="17" name="TextBox 16"/>
          <p:cNvSpPr txBox="1"/>
          <p:nvPr/>
        </p:nvSpPr>
        <p:spPr>
          <a:xfrm>
            <a:off x="3975100" y="4224679"/>
            <a:ext cx="1905000" cy="430887"/>
          </a:xfrm>
          <a:prstGeom prst="rect">
            <a:avLst/>
          </a:prstGeom>
          <a:solidFill>
            <a:schemeClr val="bg1"/>
          </a:solidFill>
        </p:spPr>
        <p:txBody>
          <a:bodyPr wrap="square" rtlCol="0">
            <a:spAutoFit/>
          </a:bodyPr>
          <a:lstStyle/>
          <a:p>
            <a:r>
              <a:rPr lang="en-US" sz="1100" dirty="0" smtClean="0"/>
              <a:t>Thanks to great innovations in machinery</a:t>
            </a:r>
            <a:endParaRPr lang="ru-RU" sz="11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p:cNvSpPr txBox="1">
            <a:spLocks/>
          </p:cNvSpPr>
          <p:nvPr/>
        </p:nvSpPr>
        <p:spPr>
          <a:xfrm>
            <a:off x="0" y="276225"/>
            <a:ext cx="10693400" cy="507831"/>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l" defTabSz="914400" rtl="0" eaLnBrk="1" fontAlgn="auto" latinLnBrk="0" hangingPunct="1">
              <a:lnSpc>
                <a:spcPct val="100000"/>
              </a:lnSpc>
              <a:spcBef>
                <a:spcPts val="815"/>
              </a:spcBef>
              <a:spcAft>
                <a:spcPts val="0"/>
              </a:spcAft>
              <a:buClrTx/>
              <a:buSzTx/>
              <a:buFontTx/>
              <a:buNone/>
              <a:tabLst/>
              <a:defRPr/>
            </a:pPr>
            <a:r>
              <a:rPr kumimoji="0" lang="en-US" sz="3300" b="1" i="0" u="none" strike="noStrike" kern="0" cap="none" spc="-280" normalizeH="0" baseline="0" noProof="0" dirty="0" smtClean="0">
                <a:ln>
                  <a:noFill/>
                </a:ln>
                <a:solidFill>
                  <a:srgbClr val="1C1C1B"/>
                </a:solidFill>
                <a:effectLst/>
                <a:uLnTx/>
                <a:uFillTx/>
                <a:latin typeface="Century Gothic"/>
                <a:ea typeface="+mj-ea"/>
              </a:rPr>
              <a:t>Agropromspecdetal</a:t>
            </a:r>
            <a:r>
              <a:rPr kumimoji="0" lang="ru-RU" sz="3300" b="1" i="0" u="none" strike="noStrike" kern="0" cap="none" spc="-280" normalizeH="0" noProof="0" dirty="0" smtClean="0">
                <a:ln>
                  <a:noFill/>
                </a:ln>
                <a:solidFill>
                  <a:srgbClr val="1C1C1B"/>
                </a:solidFill>
                <a:effectLst/>
                <a:uLnTx/>
                <a:uFillTx/>
                <a:latin typeface="Century Gothic"/>
                <a:ea typeface="+mj-ea"/>
              </a:rPr>
              <a:t>  -  </a:t>
            </a:r>
            <a:r>
              <a:rPr kumimoji="0" lang="en-US" sz="3300" b="1" i="0" u="none" strike="noStrike" kern="0" cap="none" spc="-280" normalizeH="0" noProof="0" dirty="0" smtClean="0">
                <a:ln>
                  <a:noFill/>
                </a:ln>
                <a:solidFill>
                  <a:srgbClr val="1C1C1B"/>
                </a:solidFill>
                <a:effectLst/>
                <a:uLnTx/>
                <a:uFillTx/>
                <a:latin typeface="Century Gothic"/>
                <a:ea typeface="+mj-ea"/>
              </a:rPr>
              <a:t>they choose us</a:t>
            </a:r>
            <a:r>
              <a:rPr kumimoji="0" lang="ru-RU" sz="3300" b="1" i="0" u="none" strike="noStrike" kern="0" cap="none" spc="-280" normalizeH="0" noProof="0" dirty="0" smtClean="0">
                <a:ln>
                  <a:noFill/>
                </a:ln>
                <a:solidFill>
                  <a:srgbClr val="1C1C1B"/>
                </a:solidFill>
                <a:effectLst/>
                <a:uLnTx/>
                <a:uFillTx/>
                <a:latin typeface="Century Gothic"/>
                <a:ea typeface="+mj-ea"/>
              </a:rPr>
              <a:t>!</a:t>
            </a:r>
            <a:endParaRPr kumimoji="0" lang="ru-RU" sz="3300" b="1" i="0" u="none" strike="noStrike" kern="0" cap="none" spc="-280" normalizeH="0" baseline="0" noProof="0" dirty="0" smtClean="0">
              <a:ln>
                <a:noFill/>
              </a:ln>
              <a:solidFill>
                <a:srgbClr val="1C1C1B"/>
              </a:solidFill>
              <a:effectLst/>
              <a:uLnTx/>
              <a:uFillTx/>
              <a:latin typeface="Century Gothic"/>
              <a:ea typeface="+mj-ea"/>
            </a:endParaRPr>
          </a:p>
        </p:txBody>
      </p:sp>
      <p:pic>
        <p:nvPicPr>
          <p:cNvPr id="7" name="Рисунок 6"/>
          <p:cNvPicPr>
            <a:picLocks noChangeAspect="1"/>
          </p:cNvPicPr>
          <p:nvPr/>
        </p:nvPicPr>
        <p:blipFill>
          <a:blip r:embed="rId2" cstate="print"/>
          <a:stretch>
            <a:fillRect/>
          </a:stretch>
        </p:blipFill>
        <p:spPr>
          <a:xfrm>
            <a:off x="9249030" y="4624324"/>
            <a:ext cx="1457070" cy="2938527"/>
          </a:xfrm>
          <a:prstGeom prst="rect">
            <a:avLst/>
          </a:prstGeom>
        </p:spPr>
      </p:pic>
      <p:pic>
        <p:nvPicPr>
          <p:cNvPr id="2" name="Рисунок 1"/>
          <p:cNvPicPr>
            <a:picLocks noChangeAspect="1"/>
          </p:cNvPicPr>
          <p:nvPr/>
        </p:nvPicPr>
        <p:blipFill>
          <a:blip r:embed="rId3" cstate="print"/>
          <a:stretch>
            <a:fillRect/>
          </a:stretch>
        </p:blipFill>
        <p:spPr>
          <a:xfrm>
            <a:off x="2410613" y="1155904"/>
            <a:ext cx="2519296" cy="1526069"/>
          </a:xfrm>
          <a:prstGeom prst="rect">
            <a:avLst/>
          </a:prstGeom>
        </p:spPr>
      </p:pic>
      <p:pic>
        <p:nvPicPr>
          <p:cNvPr id="3" name="Рисунок 2"/>
          <p:cNvPicPr>
            <a:picLocks noChangeAspect="1"/>
          </p:cNvPicPr>
          <p:nvPr/>
        </p:nvPicPr>
        <p:blipFill>
          <a:blip r:embed="rId4" cstate="print"/>
          <a:stretch>
            <a:fillRect/>
          </a:stretch>
        </p:blipFill>
        <p:spPr>
          <a:xfrm>
            <a:off x="85766" y="3459474"/>
            <a:ext cx="2243812" cy="1597277"/>
          </a:xfrm>
          <a:prstGeom prst="rect">
            <a:avLst/>
          </a:prstGeom>
        </p:spPr>
      </p:pic>
      <p:pic>
        <p:nvPicPr>
          <p:cNvPr id="6" name="Рисунок 5"/>
          <p:cNvPicPr>
            <a:picLocks noChangeAspect="1"/>
          </p:cNvPicPr>
          <p:nvPr/>
        </p:nvPicPr>
        <p:blipFill>
          <a:blip r:embed="rId5" cstate="print"/>
          <a:stretch>
            <a:fillRect/>
          </a:stretch>
        </p:blipFill>
        <p:spPr>
          <a:xfrm>
            <a:off x="7743313" y="1336028"/>
            <a:ext cx="2950087" cy="1448538"/>
          </a:xfrm>
          <a:prstGeom prst="rect">
            <a:avLst/>
          </a:prstGeom>
        </p:spPr>
      </p:pic>
      <p:pic>
        <p:nvPicPr>
          <p:cNvPr id="8" name="Рисунок 7"/>
          <p:cNvPicPr>
            <a:picLocks noChangeAspect="1"/>
          </p:cNvPicPr>
          <p:nvPr/>
        </p:nvPicPr>
        <p:blipFill>
          <a:blip r:embed="rId6" cstate="print"/>
          <a:stretch>
            <a:fillRect/>
          </a:stretch>
        </p:blipFill>
        <p:spPr>
          <a:xfrm>
            <a:off x="5831755" y="2488843"/>
            <a:ext cx="2886450" cy="1423398"/>
          </a:xfrm>
          <a:prstGeom prst="rect">
            <a:avLst/>
          </a:prstGeom>
        </p:spPr>
      </p:pic>
      <p:pic>
        <p:nvPicPr>
          <p:cNvPr id="9" name="Рисунок 8"/>
          <p:cNvPicPr>
            <a:picLocks noChangeAspect="1"/>
          </p:cNvPicPr>
          <p:nvPr/>
        </p:nvPicPr>
        <p:blipFill>
          <a:blip r:embed="rId7" cstate="print"/>
          <a:stretch>
            <a:fillRect/>
          </a:stretch>
        </p:blipFill>
        <p:spPr>
          <a:xfrm>
            <a:off x="200328" y="1196690"/>
            <a:ext cx="2007117" cy="2013286"/>
          </a:xfrm>
          <a:prstGeom prst="rect">
            <a:avLst/>
          </a:prstGeom>
        </p:spPr>
      </p:pic>
      <p:pic>
        <p:nvPicPr>
          <p:cNvPr id="10" name="Рисунок 9"/>
          <p:cNvPicPr>
            <a:picLocks noChangeAspect="1"/>
          </p:cNvPicPr>
          <p:nvPr/>
        </p:nvPicPr>
        <p:blipFill>
          <a:blip r:embed="rId8" cstate="print"/>
          <a:stretch>
            <a:fillRect/>
          </a:stretch>
        </p:blipFill>
        <p:spPr>
          <a:xfrm>
            <a:off x="2436031" y="3442442"/>
            <a:ext cx="1609903" cy="1371756"/>
          </a:xfrm>
          <a:prstGeom prst="rect">
            <a:avLst/>
          </a:prstGeom>
        </p:spPr>
      </p:pic>
      <p:pic>
        <p:nvPicPr>
          <p:cNvPr id="11" name="Рисунок 10"/>
          <p:cNvPicPr>
            <a:picLocks noChangeAspect="1"/>
          </p:cNvPicPr>
          <p:nvPr/>
        </p:nvPicPr>
        <p:blipFill>
          <a:blip r:embed="rId9" cstate="print"/>
          <a:stretch>
            <a:fillRect/>
          </a:stretch>
        </p:blipFill>
        <p:spPr>
          <a:xfrm>
            <a:off x="5969073" y="3903713"/>
            <a:ext cx="4467465" cy="798629"/>
          </a:xfrm>
          <a:prstGeom prst="rect">
            <a:avLst/>
          </a:prstGeom>
        </p:spPr>
      </p:pic>
      <p:pic>
        <p:nvPicPr>
          <p:cNvPr id="12" name="Рисунок 11"/>
          <p:cNvPicPr>
            <a:picLocks noChangeAspect="1"/>
          </p:cNvPicPr>
          <p:nvPr/>
        </p:nvPicPr>
        <p:blipFill>
          <a:blip r:embed="rId10" cstate="print"/>
          <a:stretch>
            <a:fillRect/>
          </a:stretch>
        </p:blipFill>
        <p:spPr>
          <a:xfrm>
            <a:off x="4351905" y="3392514"/>
            <a:ext cx="1540196" cy="1369619"/>
          </a:xfrm>
          <a:prstGeom prst="rect">
            <a:avLst/>
          </a:prstGeom>
        </p:spPr>
      </p:pic>
      <p:pic>
        <p:nvPicPr>
          <p:cNvPr id="13" name="Рисунок 12"/>
          <p:cNvPicPr>
            <a:picLocks noChangeAspect="1"/>
          </p:cNvPicPr>
          <p:nvPr/>
        </p:nvPicPr>
        <p:blipFill>
          <a:blip r:embed="rId11" cstate="print"/>
          <a:stretch>
            <a:fillRect/>
          </a:stretch>
        </p:blipFill>
        <p:spPr>
          <a:xfrm>
            <a:off x="6213997" y="6908779"/>
            <a:ext cx="3110153" cy="521726"/>
          </a:xfrm>
          <a:prstGeom prst="rect">
            <a:avLst/>
          </a:prstGeom>
        </p:spPr>
      </p:pic>
      <p:pic>
        <p:nvPicPr>
          <p:cNvPr id="14" name="Рисунок 13"/>
          <p:cNvPicPr>
            <a:picLocks noChangeAspect="1"/>
          </p:cNvPicPr>
          <p:nvPr/>
        </p:nvPicPr>
        <p:blipFill>
          <a:blip r:embed="rId12" cstate="print"/>
          <a:stretch>
            <a:fillRect/>
          </a:stretch>
        </p:blipFill>
        <p:spPr>
          <a:xfrm>
            <a:off x="149974" y="5901579"/>
            <a:ext cx="1580142" cy="1568990"/>
          </a:xfrm>
          <a:prstGeom prst="rect">
            <a:avLst/>
          </a:prstGeom>
        </p:spPr>
      </p:pic>
      <p:pic>
        <p:nvPicPr>
          <p:cNvPr id="15" name="Рисунок 14"/>
          <p:cNvPicPr>
            <a:picLocks noChangeAspect="1"/>
          </p:cNvPicPr>
          <p:nvPr/>
        </p:nvPicPr>
        <p:blipFill>
          <a:blip r:embed="rId13" cstate="print"/>
          <a:stretch>
            <a:fillRect/>
          </a:stretch>
        </p:blipFill>
        <p:spPr>
          <a:xfrm>
            <a:off x="7225865" y="5402227"/>
            <a:ext cx="1575650" cy="1429969"/>
          </a:xfrm>
          <a:prstGeom prst="rect">
            <a:avLst/>
          </a:prstGeom>
        </p:spPr>
      </p:pic>
      <p:pic>
        <p:nvPicPr>
          <p:cNvPr id="5" name="Рисунок 4"/>
          <p:cNvPicPr>
            <a:picLocks noChangeAspect="1"/>
          </p:cNvPicPr>
          <p:nvPr/>
        </p:nvPicPr>
        <p:blipFill>
          <a:blip r:embed="rId14" cstate="print"/>
          <a:stretch>
            <a:fillRect/>
          </a:stretch>
        </p:blipFill>
        <p:spPr>
          <a:xfrm>
            <a:off x="1773576" y="5779261"/>
            <a:ext cx="4690420" cy="959850"/>
          </a:xfrm>
          <a:prstGeom prst="rect">
            <a:avLst/>
          </a:prstGeom>
        </p:spPr>
      </p:pic>
      <p:sp>
        <p:nvSpPr>
          <p:cNvPr id="16" name="Заголовок 15"/>
          <p:cNvSpPr>
            <a:spLocks noGrp="1"/>
          </p:cNvSpPr>
          <p:nvPr>
            <p:ph type="title"/>
          </p:nvPr>
        </p:nvSpPr>
        <p:spPr>
          <a:xfrm>
            <a:off x="1993900" y="6812541"/>
            <a:ext cx="3455167" cy="738664"/>
          </a:xfrm>
        </p:spPr>
        <p:txBody>
          <a:bodyPr/>
          <a:lstStyle/>
          <a:p>
            <a:r>
              <a:rPr lang="ru-RU" sz="2400" dirty="0" smtClean="0"/>
              <a:t>“</a:t>
            </a:r>
            <a:r>
              <a:rPr lang="en-US" sz="2400" dirty="0" smtClean="0"/>
              <a:t>In the Name of Kirov</a:t>
            </a:r>
            <a:r>
              <a:rPr lang="ru-RU" sz="2400" dirty="0" smtClean="0"/>
              <a:t>“</a:t>
            </a:r>
            <a:r>
              <a:rPr lang="en-US" sz="2400" dirty="0" smtClean="0"/>
              <a:t>, CJSC</a:t>
            </a:r>
            <a:endParaRPr lang="ru-RU" sz="2400" dirty="0"/>
          </a:p>
        </p:txBody>
      </p:sp>
      <p:sp>
        <p:nvSpPr>
          <p:cNvPr id="17" name="Прямоугольник 16"/>
          <p:cNvSpPr/>
          <p:nvPr/>
        </p:nvSpPr>
        <p:spPr>
          <a:xfrm>
            <a:off x="2179242" y="2861712"/>
            <a:ext cx="3588016" cy="461665"/>
          </a:xfrm>
          <a:prstGeom prst="rect">
            <a:avLst/>
          </a:prstGeom>
        </p:spPr>
        <p:txBody>
          <a:bodyPr wrap="square">
            <a:spAutoFit/>
          </a:bodyPr>
          <a:lstStyle/>
          <a:p>
            <a:r>
              <a:rPr lang="ru-RU" sz="2400" b="1" dirty="0" smtClean="0">
                <a:latin typeface="Century Gothic" panose="020B0502020202020204" pitchFamily="34" charset="0"/>
              </a:rPr>
              <a:t>“</a:t>
            </a:r>
            <a:r>
              <a:rPr lang="en-US" sz="2400" b="1" dirty="0" smtClean="0">
                <a:latin typeface="Century Gothic" panose="020B0502020202020204" pitchFamily="34" charset="0"/>
              </a:rPr>
              <a:t>Nazarovskoye”, CJSC</a:t>
            </a:r>
            <a:endParaRPr lang="ru-RU" dirty="0"/>
          </a:p>
        </p:txBody>
      </p:sp>
      <p:sp>
        <p:nvSpPr>
          <p:cNvPr id="18" name="Прямоугольник 17"/>
          <p:cNvSpPr/>
          <p:nvPr/>
        </p:nvSpPr>
        <p:spPr>
          <a:xfrm>
            <a:off x="98427" y="5213057"/>
            <a:ext cx="5971507" cy="461665"/>
          </a:xfrm>
          <a:prstGeom prst="rect">
            <a:avLst/>
          </a:prstGeom>
        </p:spPr>
        <p:txBody>
          <a:bodyPr wrap="none">
            <a:spAutoFit/>
          </a:bodyPr>
          <a:lstStyle/>
          <a:p>
            <a:r>
              <a:rPr lang="ru-RU" sz="2400" b="1" dirty="0" smtClean="0">
                <a:solidFill>
                  <a:srgbClr val="000000"/>
                </a:solidFill>
                <a:latin typeface="Century Gothic" panose="020B0502020202020204" pitchFamily="34" charset="0"/>
              </a:rPr>
              <a:t>“</a:t>
            </a:r>
            <a:r>
              <a:rPr lang="en-US" sz="2400" b="1" dirty="0" smtClean="0">
                <a:solidFill>
                  <a:srgbClr val="000000"/>
                </a:solidFill>
                <a:latin typeface="Century Gothic" panose="020B0502020202020204" pitchFamily="34" charset="0"/>
              </a:rPr>
              <a:t>KOZHEVNIKOVO GRAIN FACTORY</a:t>
            </a:r>
            <a:r>
              <a:rPr lang="ru-RU" sz="2000" b="1" dirty="0" smtClean="0">
                <a:solidFill>
                  <a:srgbClr val="000000"/>
                </a:solidFill>
                <a:latin typeface="Century Gothic" panose="020B0502020202020204" pitchFamily="34" charset="0"/>
              </a:rPr>
              <a:t>“</a:t>
            </a:r>
            <a:r>
              <a:rPr lang="en-US" sz="2000" b="1" dirty="0" smtClean="0">
                <a:solidFill>
                  <a:srgbClr val="000000"/>
                </a:solidFill>
                <a:latin typeface="Century Gothic" panose="020B0502020202020204" pitchFamily="34" charset="0"/>
              </a:rPr>
              <a:t>, LLC</a:t>
            </a:r>
            <a:endParaRPr lang="ru-RU" sz="2000" b="1" dirty="0"/>
          </a:p>
        </p:txBody>
      </p:sp>
      <p:sp>
        <p:nvSpPr>
          <p:cNvPr id="19" name="Прямоугольник 18"/>
          <p:cNvSpPr/>
          <p:nvPr/>
        </p:nvSpPr>
        <p:spPr>
          <a:xfrm>
            <a:off x="5576037" y="4755510"/>
            <a:ext cx="3778599" cy="461665"/>
          </a:xfrm>
          <a:prstGeom prst="rect">
            <a:avLst/>
          </a:prstGeom>
        </p:spPr>
        <p:txBody>
          <a:bodyPr wrap="none">
            <a:spAutoFit/>
          </a:bodyPr>
          <a:lstStyle/>
          <a:p>
            <a:r>
              <a:rPr lang="ru-RU" sz="2400" b="1" dirty="0" smtClean="0">
                <a:solidFill>
                  <a:srgbClr val="000000"/>
                </a:solidFill>
                <a:latin typeface="Century Gothic" panose="020B0502020202020204" pitchFamily="34" charset="0"/>
              </a:rPr>
              <a:t>“</a:t>
            </a:r>
            <a:r>
              <a:rPr lang="en-US" sz="2400" b="1" dirty="0" smtClean="0">
                <a:solidFill>
                  <a:srgbClr val="000000"/>
                </a:solidFill>
                <a:latin typeface="Century Gothic" panose="020B0502020202020204" pitchFamily="34" charset="0"/>
              </a:rPr>
              <a:t>Sharypovsky</a:t>
            </a:r>
            <a:r>
              <a:rPr lang="ru-RU" sz="2400" b="1" dirty="0" smtClean="0">
                <a:solidFill>
                  <a:srgbClr val="000000"/>
                </a:solidFill>
                <a:latin typeface="Century Gothic" panose="020B0502020202020204" pitchFamily="34" charset="0"/>
              </a:rPr>
              <a:t> </a:t>
            </a:r>
            <a:r>
              <a:rPr lang="en-US" sz="2400" b="1" dirty="0" smtClean="0">
                <a:solidFill>
                  <a:srgbClr val="000000"/>
                </a:solidFill>
                <a:latin typeface="Century Gothic" panose="020B0502020202020204" pitchFamily="34" charset="0"/>
              </a:rPr>
              <a:t>APC</a:t>
            </a:r>
            <a:r>
              <a:rPr lang="ru-RU" sz="2400" b="1" dirty="0" smtClean="0">
                <a:solidFill>
                  <a:srgbClr val="000000"/>
                </a:solidFill>
                <a:latin typeface="Century Gothic" panose="020B0502020202020204" pitchFamily="34" charset="0"/>
              </a:rPr>
              <a:t>“</a:t>
            </a:r>
            <a:r>
              <a:rPr lang="en-US" sz="2400" b="1" dirty="0" smtClean="0">
                <a:solidFill>
                  <a:srgbClr val="000000"/>
                </a:solidFill>
                <a:latin typeface="Century Gothic" panose="020B0502020202020204" pitchFamily="34" charset="0"/>
              </a:rPr>
              <a:t>, LLC</a:t>
            </a:r>
            <a:endParaRPr lang="ru-RU" sz="2400" dirty="0"/>
          </a:p>
        </p:txBody>
      </p:sp>
      <p:pic>
        <p:nvPicPr>
          <p:cNvPr id="21" name="Рисунок 20"/>
          <p:cNvPicPr>
            <a:picLocks noChangeAspect="1"/>
          </p:cNvPicPr>
          <p:nvPr/>
        </p:nvPicPr>
        <p:blipFill>
          <a:blip r:embed="rId15" cstate="print"/>
          <a:stretch>
            <a:fillRect/>
          </a:stretch>
        </p:blipFill>
        <p:spPr>
          <a:xfrm>
            <a:off x="5449067" y="909408"/>
            <a:ext cx="2320007" cy="1501379"/>
          </a:xfrm>
          <a:prstGeom prst="rect">
            <a:avLst/>
          </a:prstGeom>
        </p:spPr>
      </p:pic>
    </p:spTree>
    <p:extLst>
      <p:ext uri="{BB962C8B-B14F-4D97-AF65-F5344CB8AC3E}">
        <p14:creationId xmlns:p14="http://schemas.microsoft.com/office/powerpoint/2010/main" val="3093416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3289"/>
            <a:ext cx="10692003" cy="755676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0" y="703389"/>
            <a:ext cx="4279900" cy="873760"/>
          </a:xfrm>
          <a:custGeom>
            <a:avLst/>
            <a:gdLst/>
            <a:ahLst/>
            <a:cxnLst/>
            <a:rect l="l" t="t" r="r" b="b"/>
            <a:pathLst>
              <a:path w="4054475" h="873760">
                <a:moveTo>
                  <a:pt x="0" y="873683"/>
                </a:moveTo>
                <a:lnTo>
                  <a:pt x="4054322" y="873683"/>
                </a:lnTo>
                <a:lnTo>
                  <a:pt x="4054322" y="0"/>
                </a:lnTo>
                <a:lnTo>
                  <a:pt x="0" y="0"/>
                </a:lnTo>
                <a:lnTo>
                  <a:pt x="0" y="873683"/>
                </a:lnTo>
                <a:close/>
              </a:path>
            </a:pathLst>
          </a:custGeom>
          <a:solidFill>
            <a:srgbClr val="FFCD1B"/>
          </a:solidFill>
        </p:spPr>
        <p:txBody>
          <a:bodyPr wrap="square" lIns="0" tIns="0" rIns="0" bIns="0" rtlCol="0"/>
          <a:lstStyle/>
          <a:p>
            <a:endParaRPr/>
          </a:p>
        </p:txBody>
      </p:sp>
      <p:sp>
        <p:nvSpPr>
          <p:cNvPr id="4" name="object 4"/>
          <p:cNvSpPr txBox="1">
            <a:spLocks noGrp="1"/>
          </p:cNvSpPr>
          <p:nvPr>
            <p:ph type="title"/>
          </p:nvPr>
        </p:nvSpPr>
        <p:spPr>
          <a:xfrm>
            <a:off x="757348" y="670806"/>
            <a:ext cx="3674951" cy="784830"/>
          </a:xfrm>
          <a:prstGeom prst="rect">
            <a:avLst/>
          </a:prstGeom>
        </p:spPr>
        <p:txBody>
          <a:bodyPr vert="horz" wrap="square" lIns="0" tIns="15240" rIns="0" bIns="0" rtlCol="0">
            <a:spAutoFit/>
          </a:bodyPr>
          <a:lstStyle/>
          <a:p>
            <a:pPr marL="12700">
              <a:lnSpc>
                <a:spcPct val="100000"/>
              </a:lnSpc>
              <a:spcBef>
                <a:spcPts val="120"/>
              </a:spcBef>
            </a:pPr>
            <a:r>
              <a:rPr lang="en-US" spc="-325" dirty="0" smtClean="0"/>
              <a:t>Contact info</a:t>
            </a:r>
            <a:endParaRPr spc="-325" dirty="0"/>
          </a:p>
        </p:txBody>
      </p:sp>
      <p:sp>
        <p:nvSpPr>
          <p:cNvPr id="5" name="object 5"/>
          <p:cNvSpPr/>
          <p:nvPr/>
        </p:nvSpPr>
        <p:spPr>
          <a:xfrm>
            <a:off x="0" y="2210714"/>
            <a:ext cx="10692130" cy="3928745"/>
          </a:xfrm>
          <a:custGeom>
            <a:avLst/>
            <a:gdLst/>
            <a:ahLst/>
            <a:cxnLst/>
            <a:rect l="l" t="t" r="r" b="b"/>
            <a:pathLst>
              <a:path w="10692130" h="3928745">
                <a:moveTo>
                  <a:pt x="0" y="0"/>
                </a:moveTo>
                <a:lnTo>
                  <a:pt x="10692003" y="0"/>
                </a:lnTo>
                <a:lnTo>
                  <a:pt x="10692003" y="3928300"/>
                </a:lnTo>
                <a:lnTo>
                  <a:pt x="0" y="3928300"/>
                </a:lnTo>
                <a:lnTo>
                  <a:pt x="0" y="0"/>
                </a:lnTo>
                <a:close/>
              </a:path>
            </a:pathLst>
          </a:custGeom>
          <a:solidFill>
            <a:srgbClr val="000001">
              <a:alpha val="54998"/>
            </a:srgbClr>
          </a:solidFill>
        </p:spPr>
        <p:txBody>
          <a:bodyPr wrap="square" lIns="0" tIns="0" rIns="0" bIns="0" rtlCol="0"/>
          <a:lstStyle/>
          <a:p>
            <a:endParaRPr/>
          </a:p>
        </p:txBody>
      </p:sp>
      <p:sp>
        <p:nvSpPr>
          <p:cNvPr id="6" name="object 6"/>
          <p:cNvSpPr txBox="1"/>
          <p:nvPr/>
        </p:nvSpPr>
        <p:spPr>
          <a:xfrm>
            <a:off x="5821553" y="2701276"/>
            <a:ext cx="3041015" cy="469265"/>
          </a:xfrm>
          <a:prstGeom prst="rect">
            <a:avLst/>
          </a:prstGeom>
        </p:spPr>
        <p:txBody>
          <a:bodyPr vert="horz" wrap="square" lIns="0" tIns="13970" rIns="0" bIns="0" rtlCol="0">
            <a:spAutoFit/>
          </a:bodyPr>
          <a:lstStyle/>
          <a:p>
            <a:pPr marL="12700">
              <a:lnSpc>
                <a:spcPct val="100000"/>
              </a:lnSpc>
              <a:spcBef>
                <a:spcPts val="110"/>
              </a:spcBef>
            </a:pPr>
            <a:r>
              <a:rPr sz="2900" spc="85" dirty="0">
                <a:solidFill>
                  <a:srgbClr val="FFFFFF"/>
                </a:solidFill>
                <a:latin typeface="Calibri"/>
                <a:cs typeface="Calibri"/>
              </a:rPr>
              <a:t>+7 </a:t>
            </a:r>
            <a:r>
              <a:rPr sz="2900" spc="50" dirty="0">
                <a:solidFill>
                  <a:srgbClr val="FFFFFF"/>
                </a:solidFill>
                <a:latin typeface="Calibri"/>
                <a:cs typeface="Calibri"/>
              </a:rPr>
              <a:t>(383)</a:t>
            </a:r>
            <a:r>
              <a:rPr sz="2900" spc="-100" dirty="0">
                <a:solidFill>
                  <a:srgbClr val="FFFFFF"/>
                </a:solidFill>
                <a:latin typeface="Calibri"/>
                <a:cs typeface="Calibri"/>
              </a:rPr>
              <a:t> </a:t>
            </a:r>
            <a:r>
              <a:rPr sz="2900" b="1" spc="80" dirty="0">
                <a:solidFill>
                  <a:srgbClr val="FFFFFF"/>
                </a:solidFill>
                <a:latin typeface="Calibri"/>
                <a:cs typeface="Calibri"/>
              </a:rPr>
              <a:t>285-64-15</a:t>
            </a:r>
            <a:endParaRPr sz="2900">
              <a:latin typeface="Calibri"/>
              <a:cs typeface="Calibri"/>
            </a:endParaRPr>
          </a:p>
        </p:txBody>
      </p:sp>
      <p:sp>
        <p:nvSpPr>
          <p:cNvPr id="7" name="object 7"/>
          <p:cNvSpPr/>
          <p:nvPr/>
        </p:nvSpPr>
        <p:spPr>
          <a:xfrm>
            <a:off x="1640611" y="3603993"/>
            <a:ext cx="443865" cy="284480"/>
          </a:xfrm>
          <a:custGeom>
            <a:avLst/>
            <a:gdLst/>
            <a:ahLst/>
            <a:cxnLst/>
            <a:rect l="l" t="t" r="r" b="b"/>
            <a:pathLst>
              <a:path w="443864" h="284479">
                <a:moveTo>
                  <a:pt x="425119" y="0"/>
                </a:moveTo>
                <a:lnTo>
                  <a:pt x="18669" y="0"/>
                </a:lnTo>
                <a:lnTo>
                  <a:pt x="12496" y="3161"/>
                </a:lnTo>
                <a:lnTo>
                  <a:pt x="7472" y="7470"/>
                </a:lnTo>
                <a:lnTo>
                  <a:pt x="3379" y="12708"/>
                </a:lnTo>
                <a:lnTo>
                  <a:pt x="0" y="18656"/>
                </a:lnTo>
                <a:lnTo>
                  <a:pt x="0" y="265442"/>
                </a:lnTo>
                <a:lnTo>
                  <a:pt x="3381" y="271395"/>
                </a:lnTo>
                <a:lnTo>
                  <a:pt x="7477" y="276632"/>
                </a:lnTo>
                <a:lnTo>
                  <a:pt x="12501" y="280939"/>
                </a:lnTo>
                <a:lnTo>
                  <a:pt x="18669" y="284099"/>
                </a:lnTo>
                <a:lnTo>
                  <a:pt x="425119" y="284099"/>
                </a:lnTo>
                <a:lnTo>
                  <a:pt x="431651" y="280597"/>
                </a:lnTo>
                <a:lnTo>
                  <a:pt x="436921" y="275959"/>
                </a:lnTo>
                <a:lnTo>
                  <a:pt x="440957" y="270209"/>
                </a:lnTo>
                <a:lnTo>
                  <a:pt x="443788" y="263372"/>
                </a:lnTo>
                <a:lnTo>
                  <a:pt x="443788" y="254139"/>
                </a:lnTo>
                <a:lnTo>
                  <a:pt x="30810" y="254139"/>
                </a:lnTo>
                <a:lnTo>
                  <a:pt x="31079" y="197196"/>
                </a:lnTo>
                <a:lnTo>
                  <a:pt x="31144" y="50825"/>
                </a:lnTo>
                <a:lnTo>
                  <a:pt x="31216" y="50012"/>
                </a:lnTo>
                <a:lnTo>
                  <a:pt x="31330" y="47472"/>
                </a:lnTo>
                <a:lnTo>
                  <a:pt x="405064" y="47472"/>
                </a:lnTo>
                <a:lnTo>
                  <a:pt x="407860" y="45758"/>
                </a:lnTo>
                <a:lnTo>
                  <a:pt x="409575" y="44767"/>
                </a:lnTo>
                <a:lnTo>
                  <a:pt x="411365" y="43700"/>
                </a:lnTo>
                <a:lnTo>
                  <a:pt x="443788" y="43700"/>
                </a:lnTo>
                <a:lnTo>
                  <a:pt x="443788" y="20739"/>
                </a:lnTo>
                <a:lnTo>
                  <a:pt x="440955" y="13903"/>
                </a:lnTo>
                <a:lnTo>
                  <a:pt x="436916" y="8154"/>
                </a:lnTo>
                <a:lnTo>
                  <a:pt x="431646" y="3513"/>
                </a:lnTo>
                <a:lnTo>
                  <a:pt x="425119" y="0"/>
                </a:lnTo>
                <a:close/>
              </a:path>
              <a:path w="443864" h="284479">
                <a:moveTo>
                  <a:pt x="195891" y="253355"/>
                </a:moveTo>
                <a:lnTo>
                  <a:pt x="35001" y="253428"/>
                </a:lnTo>
                <a:lnTo>
                  <a:pt x="30810" y="254139"/>
                </a:lnTo>
                <a:lnTo>
                  <a:pt x="443788" y="254139"/>
                </a:lnTo>
                <a:lnTo>
                  <a:pt x="443788" y="253542"/>
                </a:lnTo>
                <a:lnTo>
                  <a:pt x="410362" y="253542"/>
                </a:lnTo>
                <a:lnTo>
                  <a:pt x="195891" y="253355"/>
                </a:lnTo>
                <a:close/>
              </a:path>
              <a:path w="443864" h="284479">
                <a:moveTo>
                  <a:pt x="443788" y="43700"/>
                </a:moveTo>
                <a:lnTo>
                  <a:pt x="411365" y="43700"/>
                </a:lnTo>
                <a:lnTo>
                  <a:pt x="413550" y="46151"/>
                </a:lnTo>
                <a:lnTo>
                  <a:pt x="412648" y="48628"/>
                </a:lnTo>
                <a:lnTo>
                  <a:pt x="412723" y="197196"/>
                </a:lnTo>
                <a:lnTo>
                  <a:pt x="412915" y="243649"/>
                </a:lnTo>
                <a:lnTo>
                  <a:pt x="412978" y="252094"/>
                </a:lnTo>
                <a:lnTo>
                  <a:pt x="410362" y="253542"/>
                </a:lnTo>
                <a:lnTo>
                  <a:pt x="443788" y="253542"/>
                </a:lnTo>
                <a:lnTo>
                  <a:pt x="443788" y="43700"/>
                </a:lnTo>
                <a:close/>
              </a:path>
              <a:path w="443864" h="284479">
                <a:moveTo>
                  <a:pt x="405064" y="47472"/>
                </a:moveTo>
                <a:lnTo>
                  <a:pt x="31330" y="47472"/>
                </a:lnTo>
                <a:lnTo>
                  <a:pt x="208864" y="152311"/>
                </a:lnTo>
                <a:lnTo>
                  <a:pt x="215726" y="155491"/>
                </a:lnTo>
                <a:lnTo>
                  <a:pt x="222205" y="156427"/>
                </a:lnTo>
                <a:lnTo>
                  <a:pt x="228655" y="155184"/>
                </a:lnTo>
                <a:lnTo>
                  <a:pt x="235432" y="151828"/>
                </a:lnTo>
                <a:lnTo>
                  <a:pt x="405064" y="47472"/>
                </a:lnTo>
                <a:close/>
              </a:path>
            </a:pathLst>
          </a:custGeom>
          <a:solidFill>
            <a:srgbClr val="FFFFFF"/>
          </a:solidFill>
        </p:spPr>
        <p:txBody>
          <a:bodyPr wrap="square" lIns="0" tIns="0" rIns="0" bIns="0" rtlCol="0"/>
          <a:lstStyle/>
          <a:p>
            <a:endParaRPr/>
          </a:p>
        </p:txBody>
      </p:sp>
      <p:sp>
        <p:nvSpPr>
          <p:cNvPr id="8" name="object 8"/>
          <p:cNvSpPr txBox="1"/>
          <p:nvPr/>
        </p:nvSpPr>
        <p:spPr>
          <a:xfrm>
            <a:off x="2327376" y="2703117"/>
            <a:ext cx="3289935" cy="1901189"/>
          </a:xfrm>
          <a:prstGeom prst="rect">
            <a:avLst/>
          </a:prstGeom>
        </p:spPr>
        <p:txBody>
          <a:bodyPr vert="horz" wrap="square" lIns="0" tIns="13970" rIns="0" bIns="0" rtlCol="0">
            <a:spAutoFit/>
          </a:bodyPr>
          <a:lstStyle/>
          <a:p>
            <a:pPr marL="12700">
              <a:lnSpc>
                <a:spcPct val="100000"/>
              </a:lnSpc>
              <a:spcBef>
                <a:spcPts val="110"/>
              </a:spcBef>
            </a:pPr>
            <a:r>
              <a:rPr sz="2900" spc="85" dirty="0">
                <a:solidFill>
                  <a:srgbClr val="FFFFFF"/>
                </a:solidFill>
                <a:latin typeface="Calibri"/>
                <a:cs typeface="Calibri"/>
              </a:rPr>
              <a:t>+7 </a:t>
            </a:r>
            <a:r>
              <a:rPr sz="2900" spc="50" dirty="0">
                <a:solidFill>
                  <a:srgbClr val="FFFFFF"/>
                </a:solidFill>
                <a:latin typeface="Calibri"/>
                <a:cs typeface="Calibri"/>
              </a:rPr>
              <a:t>(383)</a:t>
            </a:r>
            <a:r>
              <a:rPr sz="2900" spc="-70" dirty="0">
                <a:solidFill>
                  <a:srgbClr val="FFFFFF"/>
                </a:solidFill>
                <a:latin typeface="Calibri"/>
                <a:cs typeface="Calibri"/>
              </a:rPr>
              <a:t> </a:t>
            </a:r>
            <a:r>
              <a:rPr sz="2900" b="1" spc="105" dirty="0">
                <a:solidFill>
                  <a:srgbClr val="FFFFFF"/>
                </a:solidFill>
                <a:latin typeface="Calibri"/>
                <a:cs typeface="Calibri"/>
              </a:rPr>
              <a:t>363-95-23</a:t>
            </a:r>
            <a:endParaRPr sz="2900">
              <a:latin typeface="Calibri"/>
              <a:cs typeface="Calibri"/>
            </a:endParaRPr>
          </a:p>
          <a:p>
            <a:pPr marL="121285" marR="5080" indent="-44450">
              <a:lnSpc>
                <a:spcPct val="174900"/>
              </a:lnSpc>
              <a:spcBef>
                <a:spcPts val="155"/>
              </a:spcBef>
            </a:pPr>
            <a:r>
              <a:rPr sz="2650" b="1" spc="25" dirty="0">
                <a:solidFill>
                  <a:srgbClr val="FFFFFF"/>
                </a:solidFill>
                <a:latin typeface="Calibri"/>
                <a:cs typeface="Calibri"/>
                <a:hlinkClick r:id="rId3"/>
              </a:rPr>
              <a:t>agropromnsk</a:t>
            </a:r>
            <a:r>
              <a:rPr sz="2650" spc="25" dirty="0">
                <a:solidFill>
                  <a:srgbClr val="FFFFFF"/>
                </a:solidFill>
                <a:latin typeface="Calibri"/>
                <a:cs typeface="Calibri"/>
                <a:hlinkClick r:id="rId3"/>
              </a:rPr>
              <a:t>@mail.ru </a:t>
            </a:r>
            <a:r>
              <a:rPr sz="2650" spc="10" dirty="0">
                <a:solidFill>
                  <a:srgbClr val="FFFFFF"/>
                </a:solidFill>
                <a:latin typeface="Calibri"/>
                <a:cs typeface="Calibri"/>
              </a:rPr>
              <a:t> </a:t>
            </a:r>
            <a:r>
              <a:rPr sz="2650" b="1" spc="10" dirty="0">
                <a:solidFill>
                  <a:srgbClr val="FFFFFF"/>
                </a:solidFill>
                <a:latin typeface="Calibri"/>
                <a:cs typeface="Calibri"/>
              </a:rPr>
              <a:t>agropromnsk.ru</a:t>
            </a:r>
            <a:endParaRPr sz="2650">
              <a:latin typeface="Calibri"/>
              <a:cs typeface="Calibri"/>
            </a:endParaRPr>
          </a:p>
        </p:txBody>
      </p:sp>
      <p:sp>
        <p:nvSpPr>
          <p:cNvPr id="9" name="object 9"/>
          <p:cNvSpPr txBox="1"/>
          <p:nvPr/>
        </p:nvSpPr>
        <p:spPr>
          <a:xfrm>
            <a:off x="2327275" y="5035738"/>
            <a:ext cx="6642734" cy="827150"/>
          </a:xfrm>
          <a:prstGeom prst="rect">
            <a:avLst/>
          </a:prstGeom>
        </p:spPr>
        <p:txBody>
          <a:bodyPr vert="horz" wrap="square" lIns="0" tIns="11430" rIns="0" bIns="0" rtlCol="0">
            <a:spAutoFit/>
          </a:bodyPr>
          <a:lstStyle/>
          <a:p>
            <a:pPr marL="12700">
              <a:lnSpc>
                <a:spcPct val="100000"/>
              </a:lnSpc>
              <a:spcBef>
                <a:spcPts val="90"/>
              </a:spcBef>
            </a:pPr>
            <a:r>
              <a:rPr lang="en-US" sz="2650" spc="-130" dirty="0" smtClean="0">
                <a:solidFill>
                  <a:srgbClr val="FFFFFF"/>
                </a:solidFill>
                <a:latin typeface="Calibri"/>
                <a:cs typeface="Calibri"/>
              </a:rPr>
              <a:t>1, Varshavskaya St, office 307, Novosibirsk, 630056, Russia</a:t>
            </a:r>
            <a:endParaRPr sz="2650" dirty="0">
              <a:latin typeface="Calibri"/>
              <a:cs typeface="Calibri"/>
            </a:endParaRPr>
          </a:p>
        </p:txBody>
      </p:sp>
      <p:sp>
        <p:nvSpPr>
          <p:cNvPr id="10" name="object 10"/>
          <p:cNvSpPr/>
          <p:nvPr/>
        </p:nvSpPr>
        <p:spPr>
          <a:xfrm>
            <a:off x="1708873" y="5087950"/>
            <a:ext cx="307340" cy="430530"/>
          </a:xfrm>
          <a:custGeom>
            <a:avLst/>
            <a:gdLst/>
            <a:ahLst/>
            <a:cxnLst/>
            <a:rect l="l" t="t" r="r" b="b"/>
            <a:pathLst>
              <a:path w="307339" h="430529">
                <a:moveTo>
                  <a:pt x="151041" y="0"/>
                </a:moveTo>
                <a:lnTo>
                  <a:pt x="102487" y="7916"/>
                </a:lnTo>
                <a:lnTo>
                  <a:pt x="61198" y="28944"/>
                </a:lnTo>
                <a:lnTo>
                  <a:pt x="29081" y="61169"/>
                </a:lnTo>
                <a:lnTo>
                  <a:pt x="8045" y="102679"/>
                </a:lnTo>
                <a:lnTo>
                  <a:pt x="0" y="151561"/>
                </a:lnTo>
                <a:lnTo>
                  <a:pt x="5835" y="188526"/>
                </a:lnTo>
                <a:lnTo>
                  <a:pt x="22256" y="236338"/>
                </a:lnTo>
                <a:lnTo>
                  <a:pt x="46050" y="289058"/>
                </a:lnTo>
                <a:lnTo>
                  <a:pt x="74002" y="340743"/>
                </a:lnTo>
                <a:lnTo>
                  <a:pt x="102901" y="385454"/>
                </a:lnTo>
                <a:lnTo>
                  <a:pt x="129533" y="417248"/>
                </a:lnTo>
                <a:lnTo>
                  <a:pt x="150685" y="430187"/>
                </a:lnTo>
                <a:lnTo>
                  <a:pt x="173121" y="419666"/>
                </a:lnTo>
                <a:lnTo>
                  <a:pt x="201172" y="388915"/>
                </a:lnTo>
                <a:lnTo>
                  <a:pt x="231454" y="344071"/>
                </a:lnTo>
                <a:lnTo>
                  <a:pt x="260584" y="291267"/>
                </a:lnTo>
                <a:lnTo>
                  <a:pt x="285176" y="236638"/>
                </a:lnTo>
                <a:lnTo>
                  <a:pt x="297108" y="200621"/>
                </a:lnTo>
                <a:lnTo>
                  <a:pt x="155092" y="200621"/>
                </a:lnTo>
                <a:lnTo>
                  <a:pt x="134527" y="198277"/>
                </a:lnTo>
                <a:lnTo>
                  <a:pt x="119516" y="190039"/>
                </a:lnTo>
                <a:lnTo>
                  <a:pt x="110186" y="175729"/>
                </a:lnTo>
                <a:lnTo>
                  <a:pt x="106667" y="155168"/>
                </a:lnTo>
                <a:lnTo>
                  <a:pt x="108999" y="134580"/>
                </a:lnTo>
                <a:lnTo>
                  <a:pt x="117220" y="119562"/>
                </a:lnTo>
                <a:lnTo>
                  <a:pt x="131509" y="110229"/>
                </a:lnTo>
                <a:lnTo>
                  <a:pt x="152044" y="106692"/>
                </a:lnTo>
                <a:lnTo>
                  <a:pt x="299466" y="106692"/>
                </a:lnTo>
                <a:lnTo>
                  <a:pt x="297820" y="98247"/>
                </a:lnTo>
                <a:lnTo>
                  <a:pt x="275468" y="57591"/>
                </a:lnTo>
                <a:lnTo>
                  <a:pt x="242194" y="26389"/>
                </a:lnTo>
                <a:lnTo>
                  <a:pt x="200039" y="6554"/>
                </a:lnTo>
                <a:lnTo>
                  <a:pt x="151041" y="0"/>
                </a:lnTo>
                <a:close/>
              </a:path>
              <a:path w="307339" h="430529">
                <a:moveTo>
                  <a:pt x="299466" y="106692"/>
                </a:moveTo>
                <a:lnTo>
                  <a:pt x="152044" y="106692"/>
                </a:lnTo>
                <a:lnTo>
                  <a:pt x="172644" y="109027"/>
                </a:lnTo>
                <a:lnTo>
                  <a:pt x="187656" y="117297"/>
                </a:lnTo>
                <a:lnTo>
                  <a:pt x="196994" y="131624"/>
                </a:lnTo>
                <a:lnTo>
                  <a:pt x="200571" y="152133"/>
                </a:lnTo>
                <a:lnTo>
                  <a:pt x="198176" y="172668"/>
                </a:lnTo>
                <a:lnTo>
                  <a:pt x="189928" y="187712"/>
                </a:lnTo>
                <a:lnTo>
                  <a:pt x="175632" y="197088"/>
                </a:lnTo>
                <a:lnTo>
                  <a:pt x="155092" y="200621"/>
                </a:lnTo>
                <a:lnTo>
                  <a:pt x="297108" y="200621"/>
                </a:lnTo>
                <a:lnTo>
                  <a:pt x="301847" y="186318"/>
                </a:lnTo>
                <a:lnTo>
                  <a:pt x="307212" y="146443"/>
                </a:lnTo>
                <a:lnTo>
                  <a:pt x="299466" y="106692"/>
                </a:lnTo>
                <a:close/>
              </a:path>
            </a:pathLst>
          </a:custGeom>
          <a:solidFill>
            <a:srgbClr val="FFFFFF"/>
          </a:solidFill>
        </p:spPr>
        <p:txBody>
          <a:bodyPr wrap="square" lIns="0" tIns="0" rIns="0" bIns="0" rtlCol="0"/>
          <a:lstStyle/>
          <a:p>
            <a:endParaRPr/>
          </a:p>
        </p:txBody>
      </p:sp>
      <p:sp>
        <p:nvSpPr>
          <p:cNvPr id="11" name="object 11"/>
          <p:cNvSpPr/>
          <p:nvPr/>
        </p:nvSpPr>
        <p:spPr>
          <a:xfrm>
            <a:off x="1715902" y="2789187"/>
            <a:ext cx="294005" cy="384175"/>
          </a:xfrm>
          <a:custGeom>
            <a:avLst/>
            <a:gdLst/>
            <a:ahLst/>
            <a:cxnLst/>
            <a:rect l="l" t="t" r="r" b="b"/>
            <a:pathLst>
              <a:path w="294005" h="384175">
                <a:moveTo>
                  <a:pt x="85833" y="0"/>
                </a:moveTo>
                <a:lnTo>
                  <a:pt x="81642" y="749"/>
                </a:lnTo>
                <a:lnTo>
                  <a:pt x="18904" y="39090"/>
                </a:lnTo>
                <a:lnTo>
                  <a:pt x="16021" y="40640"/>
                </a:lnTo>
                <a:lnTo>
                  <a:pt x="5099" y="55791"/>
                </a:lnTo>
                <a:lnTo>
                  <a:pt x="1886" y="66535"/>
                </a:lnTo>
                <a:lnTo>
                  <a:pt x="946" y="72517"/>
                </a:lnTo>
                <a:lnTo>
                  <a:pt x="324" y="80251"/>
                </a:lnTo>
                <a:lnTo>
                  <a:pt x="0" y="86375"/>
                </a:lnTo>
                <a:lnTo>
                  <a:pt x="0" y="94945"/>
                </a:lnTo>
                <a:lnTo>
                  <a:pt x="163" y="100505"/>
                </a:lnTo>
                <a:lnTo>
                  <a:pt x="7322" y="146837"/>
                </a:lnTo>
                <a:lnTo>
                  <a:pt x="23539" y="194259"/>
                </a:lnTo>
                <a:lnTo>
                  <a:pt x="44442" y="236091"/>
                </a:lnTo>
                <a:lnTo>
                  <a:pt x="65227" y="269786"/>
                </a:lnTo>
                <a:lnTo>
                  <a:pt x="88677" y="301719"/>
                </a:lnTo>
                <a:lnTo>
                  <a:pt x="122765" y="337183"/>
                </a:lnTo>
                <a:lnTo>
                  <a:pt x="152840" y="360765"/>
                </a:lnTo>
                <a:lnTo>
                  <a:pt x="187204" y="378371"/>
                </a:lnTo>
                <a:lnTo>
                  <a:pt x="205391" y="383197"/>
                </a:lnTo>
                <a:lnTo>
                  <a:pt x="205632" y="383260"/>
                </a:lnTo>
                <a:lnTo>
                  <a:pt x="209061" y="383578"/>
                </a:lnTo>
                <a:lnTo>
                  <a:pt x="212693" y="383336"/>
                </a:lnTo>
                <a:lnTo>
                  <a:pt x="220351" y="381673"/>
                </a:lnTo>
                <a:lnTo>
                  <a:pt x="223628" y="380339"/>
                </a:lnTo>
                <a:lnTo>
                  <a:pt x="226320" y="378485"/>
                </a:lnTo>
                <a:lnTo>
                  <a:pt x="289858" y="339953"/>
                </a:lnTo>
                <a:lnTo>
                  <a:pt x="292652" y="335622"/>
                </a:lnTo>
                <a:lnTo>
                  <a:pt x="293262" y="330009"/>
                </a:lnTo>
                <a:lnTo>
                  <a:pt x="293453" y="325043"/>
                </a:lnTo>
                <a:lnTo>
                  <a:pt x="291446" y="320421"/>
                </a:lnTo>
                <a:lnTo>
                  <a:pt x="287217" y="316141"/>
                </a:lnTo>
                <a:lnTo>
                  <a:pt x="242919" y="273164"/>
                </a:lnTo>
                <a:lnTo>
                  <a:pt x="172955" y="273164"/>
                </a:lnTo>
                <a:lnTo>
                  <a:pt x="172485" y="273050"/>
                </a:lnTo>
                <a:lnTo>
                  <a:pt x="139160" y="244525"/>
                </a:lnTo>
                <a:lnTo>
                  <a:pt x="116884" y="212280"/>
                </a:lnTo>
                <a:lnTo>
                  <a:pt x="98495" y="177977"/>
                </a:lnTo>
                <a:lnTo>
                  <a:pt x="90367" y="154025"/>
                </a:lnTo>
                <a:lnTo>
                  <a:pt x="88589" y="146837"/>
                </a:lnTo>
                <a:lnTo>
                  <a:pt x="87840" y="140639"/>
                </a:lnTo>
                <a:lnTo>
                  <a:pt x="88094" y="135445"/>
                </a:lnTo>
                <a:lnTo>
                  <a:pt x="88259" y="134734"/>
                </a:lnTo>
                <a:lnTo>
                  <a:pt x="88652" y="133883"/>
                </a:lnTo>
                <a:lnTo>
                  <a:pt x="89872" y="131927"/>
                </a:lnTo>
                <a:lnTo>
                  <a:pt x="90481" y="131267"/>
                </a:lnTo>
                <a:lnTo>
                  <a:pt x="116478" y="115366"/>
                </a:lnTo>
                <a:lnTo>
                  <a:pt x="119412" y="112064"/>
                </a:lnTo>
                <a:lnTo>
                  <a:pt x="123476" y="103530"/>
                </a:lnTo>
                <a:lnTo>
                  <a:pt x="123882" y="99237"/>
                </a:lnTo>
                <a:lnTo>
                  <a:pt x="122663" y="94945"/>
                </a:lnTo>
                <a:lnTo>
                  <a:pt x="102064" y="13690"/>
                </a:lnTo>
                <a:lnTo>
                  <a:pt x="101035" y="10680"/>
                </a:lnTo>
                <a:lnTo>
                  <a:pt x="99549" y="8013"/>
                </a:lnTo>
                <a:lnTo>
                  <a:pt x="95675" y="3314"/>
                </a:lnTo>
                <a:lnTo>
                  <a:pt x="93174" y="1778"/>
                </a:lnTo>
                <a:lnTo>
                  <a:pt x="85833" y="0"/>
                </a:lnTo>
                <a:close/>
              </a:path>
              <a:path w="294005" h="384175">
                <a:moveTo>
                  <a:pt x="213341" y="253225"/>
                </a:moveTo>
                <a:lnTo>
                  <a:pt x="207918" y="253923"/>
                </a:lnTo>
                <a:lnTo>
                  <a:pt x="202736" y="256679"/>
                </a:lnTo>
                <a:lnTo>
                  <a:pt x="176943" y="272745"/>
                </a:lnTo>
                <a:lnTo>
                  <a:pt x="176079" y="272973"/>
                </a:lnTo>
                <a:lnTo>
                  <a:pt x="173768" y="273164"/>
                </a:lnTo>
                <a:lnTo>
                  <a:pt x="242919" y="273164"/>
                </a:lnTo>
                <a:lnTo>
                  <a:pt x="228454" y="259130"/>
                </a:lnTo>
                <a:lnTo>
                  <a:pt x="228098" y="259041"/>
                </a:lnTo>
                <a:lnTo>
                  <a:pt x="226079" y="257048"/>
                </a:lnTo>
                <a:lnTo>
                  <a:pt x="223044" y="255562"/>
                </a:lnTo>
                <a:lnTo>
                  <a:pt x="213341" y="253225"/>
                </a:lnTo>
                <a:close/>
              </a:path>
            </a:pathLst>
          </a:custGeom>
          <a:solidFill>
            <a:srgbClr val="FFFFFF"/>
          </a:solidFill>
        </p:spPr>
        <p:txBody>
          <a:bodyPr wrap="square" lIns="0" tIns="0" rIns="0" bIns="0" rtlCol="0"/>
          <a:lstStyle/>
          <a:p>
            <a:endParaRPr/>
          </a:p>
        </p:txBody>
      </p:sp>
      <p:sp>
        <p:nvSpPr>
          <p:cNvPr id="12" name="object 12"/>
          <p:cNvSpPr/>
          <p:nvPr/>
        </p:nvSpPr>
        <p:spPr>
          <a:xfrm>
            <a:off x="1710169" y="4311027"/>
            <a:ext cx="304800" cy="304800"/>
          </a:xfrm>
          <a:custGeom>
            <a:avLst/>
            <a:gdLst/>
            <a:ahLst/>
            <a:cxnLst/>
            <a:rect l="l" t="t" r="r" b="b"/>
            <a:pathLst>
              <a:path w="304800" h="304800">
                <a:moveTo>
                  <a:pt x="0" y="0"/>
                </a:moveTo>
                <a:lnTo>
                  <a:pt x="108953" y="304673"/>
                </a:lnTo>
                <a:lnTo>
                  <a:pt x="169367" y="211302"/>
                </a:lnTo>
                <a:lnTo>
                  <a:pt x="253238" y="211302"/>
                </a:lnTo>
                <a:lnTo>
                  <a:pt x="211302" y="169367"/>
                </a:lnTo>
                <a:lnTo>
                  <a:pt x="304673" y="108953"/>
                </a:lnTo>
                <a:lnTo>
                  <a:pt x="0" y="0"/>
                </a:lnTo>
                <a:close/>
              </a:path>
              <a:path w="304800" h="304800">
                <a:moveTo>
                  <a:pt x="253238" y="211302"/>
                </a:moveTo>
                <a:lnTo>
                  <a:pt x="169367" y="211302"/>
                </a:lnTo>
                <a:lnTo>
                  <a:pt x="234772" y="276720"/>
                </a:lnTo>
                <a:lnTo>
                  <a:pt x="244582" y="283235"/>
                </a:lnTo>
                <a:lnTo>
                  <a:pt x="255739" y="285407"/>
                </a:lnTo>
                <a:lnTo>
                  <a:pt x="266897" y="283235"/>
                </a:lnTo>
                <a:lnTo>
                  <a:pt x="276707" y="276720"/>
                </a:lnTo>
                <a:lnTo>
                  <a:pt x="283222" y="266908"/>
                </a:lnTo>
                <a:lnTo>
                  <a:pt x="285394" y="255746"/>
                </a:lnTo>
                <a:lnTo>
                  <a:pt x="283222" y="244584"/>
                </a:lnTo>
                <a:lnTo>
                  <a:pt x="276707" y="234772"/>
                </a:lnTo>
                <a:lnTo>
                  <a:pt x="253238" y="211302"/>
                </a:lnTo>
                <a:close/>
              </a:path>
            </a:pathLst>
          </a:custGeom>
          <a:solidFill>
            <a:srgbClr val="FFFFFF"/>
          </a:solidFill>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92003" cy="337582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37471" y="2635758"/>
            <a:ext cx="3092721" cy="1479283"/>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0" y="285775"/>
            <a:ext cx="4930140" cy="993140"/>
          </a:xfrm>
          <a:custGeom>
            <a:avLst/>
            <a:gdLst/>
            <a:ahLst/>
            <a:cxnLst/>
            <a:rect l="l" t="t" r="r" b="b"/>
            <a:pathLst>
              <a:path w="4930140" h="993140">
                <a:moveTo>
                  <a:pt x="0" y="992517"/>
                </a:moveTo>
                <a:lnTo>
                  <a:pt x="4929797" y="992517"/>
                </a:lnTo>
                <a:lnTo>
                  <a:pt x="4929797" y="0"/>
                </a:lnTo>
                <a:lnTo>
                  <a:pt x="0" y="0"/>
                </a:lnTo>
                <a:lnTo>
                  <a:pt x="0" y="992517"/>
                </a:lnTo>
                <a:close/>
              </a:path>
            </a:pathLst>
          </a:custGeom>
          <a:solidFill>
            <a:srgbClr val="FFCD1B"/>
          </a:solidFill>
        </p:spPr>
        <p:txBody>
          <a:bodyPr wrap="square" lIns="0" tIns="0" rIns="0" bIns="0" rtlCol="0"/>
          <a:lstStyle/>
          <a:p>
            <a:endParaRPr/>
          </a:p>
        </p:txBody>
      </p:sp>
      <p:sp>
        <p:nvSpPr>
          <p:cNvPr id="5" name="object 5"/>
          <p:cNvSpPr/>
          <p:nvPr/>
        </p:nvSpPr>
        <p:spPr>
          <a:xfrm>
            <a:off x="644613" y="2635758"/>
            <a:ext cx="93345" cy="1464945"/>
          </a:xfrm>
          <a:custGeom>
            <a:avLst/>
            <a:gdLst/>
            <a:ahLst/>
            <a:cxnLst/>
            <a:rect l="l" t="t" r="r" b="b"/>
            <a:pathLst>
              <a:path w="93345" h="1464945">
                <a:moveTo>
                  <a:pt x="92862" y="1464589"/>
                </a:moveTo>
                <a:lnTo>
                  <a:pt x="0" y="1464589"/>
                </a:lnTo>
                <a:lnTo>
                  <a:pt x="0" y="0"/>
                </a:lnTo>
                <a:lnTo>
                  <a:pt x="92862" y="0"/>
                </a:lnTo>
                <a:lnTo>
                  <a:pt x="92862" y="1464589"/>
                </a:lnTo>
                <a:close/>
              </a:path>
            </a:pathLst>
          </a:custGeom>
          <a:solidFill>
            <a:srgbClr val="FFCD1B"/>
          </a:solidFill>
        </p:spPr>
        <p:txBody>
          <a:bodyPr wrap="square" lIns="0" tIns="0" rIns="0" bIns="0" rtlCol="0"/>
          <a:lstStyle/>
          <a:p>
            <a:endParaRPr/>
          </a:p>
        </p:txBody>
      </p:sp>
      <p:sp>
        <p:nvSpPr>
          <p:cNvPr id="6" name="object 6"/>
          <p:cNvSpPr/>
          <p:nvPr/>
        </p:nvSpPr>
        <p:spPr>
          <a:xfrm>
            <a:off x="4397552" y="2635758"/>
            <a:ext cx="2545080" cy="1478915"/>
          </a:xfrm>
          <a:custGeom>
            <a:avLst/>
            <a:gdLst/>
            <a:ahLst/>
            <a:cxnLst/>
            <a:rect l="l" t="t" r="r" b="b"/>
            <a:pathLst>
              <a:path w="2545079" h="1478914">
                <a:moveTo>
                  <a:pt x="0" y="1478407"/>
                </a:moveTo>
                <a:lnTo>
                  <a:pt x="2544508" y="1478407"/>
                </a:lnTo>
                <a:lnTo>
                  <a:pt x="2544508" y="0"/>
                </a:lnTo>
                <a:lnTo>
                  <a:pt x="0" y="0"/>
                </a:lnTo>
                <a:lnTo>
                  <a:pt x="0" y="1478407"/>
                </a:lnTo>
                <a:close/>
              </a:path>
            </a:pathLst>
          </a:custGeom>
          <a:solidFill>
            <a:srgbClr val="F2F2F3"/>
          </a:solidFill>
        </p:spPr>
        <p:txBody>
          <a:bodyPr wrap="square" lIns="0" tIns="0" rIns="0" bIns="0" rtlCol="0"/>
          <a:lstStyle/>
          <a:p>
            <a:endParaRPr/>
          </a:p>
        </p:txBody>
      </p:sp>
      <p:sp>
        <p:nvSpPr>
          <p:cNvPr id="7" name="object 7"/>
          <p:cNvSpPr/>
          <p:nvPr/>
        </p:nvSpPr>
        <p:spPr>
          <a:xfrm>
            <a:off x="7439342" y="2635758"/>
            <a:ext cx="2637790" cy="1478915"/>
          </a:xfrm>
          <a:custGeom>
            <a:avLst/>
            <a:gdLst/>
            <a:ahLst/>
            <a:cxnLst/>
            <a:rect l="l" t="t" r="r" b="b"/>
            <a:pathLst>
              <a:path w="2637790" h="1478914">
                <a:moveTo>
                  <a:pt x="2637370" y="1478407"/>
                </a:moveTo>
                <a:lnTo>
                  <a:pt x="0" y="1478407"/>
                </a:lnTo>
                <a:lnTo>
                  <a:pt x="0" y="0"/>
                </a:lnTo>
                <a:lnTo>
                  <a:pt x="2637370" y="0"/>
                </a:lnTo>
                <a:lnTo>
                  <a:pt x="2637370" y="1478407"/>
                </a:lnTo>
                <a:close/>
              </a:path>
            </a:pathLst>
          </a:custGeom>
          <a:solidFill>
            <a:srgbClr val="F2F2F3"/>
          </a:solidFill>
        </p:spPr>
        <p:txBody>
          <a:bodyPr wrap="square" lIns="0" tIns="0" rIns="0" bIns="0" rtlCol="0"/>
          <a:lstStyle/>
          <a:p>
            <a:endParaRPr/>
          </a:p>
        </p:txBody>
      </p:sp>
      <p:sp>
        <p:nvSpPr>
          <p:cNvPr id="8" name="object 8"/>
          <p:cNvSpPr/>
          <p:nvPr/>
        </p:nvSpPr>
        <p:spPr>
          <a:xfrm>
            <a:off x="4304690" y="2635758"/>
            <a:ext cx="93345" cy="1480185"/>
          </a:xfrm>
          <a:custGeom>
            <a:avLst/>
            <a:gdLst/>
            <a:ahLst/>
            <a:cxnLst/>
            <a:rect l="l" t="t" r="r" b="b"/>
            <a:pathLst>
              <a:path w="93345" h="1480185">
                <a:moveTo>
                  <a:pt x="92862" y="1480146"/>
                </a:moveTo>
                <a:lnTo>
                  <a:pt x="0" y="1480146"/>
                </a:lnTo>
                <a:lnTo>
                  <a:pt x="0" y="0"/>
                </a:lnTo>
                <a:lnTo>
                  <a:pt x="92862" y="0"/>
                </a:lnTo>
                <a:lnTo>
                  <a:pt x="92862" y="1480146"/>
                </a:lnTo>
                <a:close/>
              </a:path>
            </a:pathLst>
          </a:custGeom>
          <a:solidFill>
            <a:srgbClr val="FFCD1B"/>
          </a:solidFill>
        </p:spPr>
        <p:txBody>
          <a:bodyPr wrap="square" lIns="0" tIns="0" rIns="0" bIns="0" rtlCol="0"/>
          <a:lstStyle/>
          <a:p>
            <a:endParaRPr/>
          </a:p>
        </p:txBody>
      </p:sp>
      <p:sp>
        <p:nvSpPr>
          <p:cNvPr id="9" name="object 9"/>
          <p:cNvSpPr/>
          <p:nvPr/>
        </p:nvSpPr>
        <p:spPr>
          <a:xfrm>
            <a:off x="7547064" y="2635758"/>
            <a:ext cx="2514803" cy="1478419"/>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4425111" y="2635758"/>
            <a:ext cx="2514815" cy="1478419"/>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7441501" y="2635758"/>
            <a:ext cx="93345" cy="1455420"/>
          </a:xfrm>
          <a:custGeom>
            <a:avLst/>
            <a:gdLst/>
            <a:ahLst/>
            <a:cxnLst/>
            <a:rect l="l" t="t" r="r" b="b"/>
            <a:pathLst>
              <a:path w="93345" h="1455420">
                <a:moveTo>
                  <a:pt x="92862" y="1455178"/>
                </a:moveTo>
                <a:lnTo>
                  <a:pt x="0" y="1455178"/>
                </a:lnTo>
                <a:lnTo>
                  <a:pt x="0" y="0"/>
                </a:lnTo>
                <a:lnTo>
                  <a:pt x="92862" y="0"/>
                </a:lnTo>
                <a:lnTo>
                  <a:pt x="92862" y="1455178"/>
                </a:lnTo>
                <a:close/>
              </a:path>
            </a:pathLst>
          </a:custGeom>
          <a:solidFill>
            <a:srgbClr val="FFCD1B"/>
          </a:solidFill>
        </p:spPr>
        <p:txBody>
          <a:bodyPr wrap="square" lIns="0" tIns="0" rIns="0" bIns="0" rtlCol="0"/>
          <a:lstStyle/>
          <a:p>
            <a:endParaRPr/>
          </a:p>
        </p:txBody>
      </p:sp>
      <p:sp>
        <p:nvSpPr>
          <p:cNvPr id="12" name="object 12"/>
          <p:cNvSpPr txBox="1"/>
          <p:nvPr/>
        </p:nvSpPr>
        <p:spPr>
          <a:xfrm>
            <a:off x="737471" y="2792290"/>
            <a:ext cx="2562616" cy="784830"/>
          </a:xfrm>
          <a:prstGeom prst="rect">
            <a:avLst/>
          </a:prstGeom>
        </p:spPr>
        <p:txBody>
          <a:bodyPr vert="horz" wrap="square" lIns="0" tIns="15240" rIns="0" bIns="0" rtlCol="0">
            <a:spAutoFit/>
          </a:bodyPr>
          <a:lstStyle/>
          <a:p>
            <a:pPr marL="12700">
              <a:lnSpc>
                <a:spcPct val="100000"/>
              </a:lnSpc>
              <a:spcBef>
                <a:spcPts val="120"/>
              </a:spcBef>
            </a:pPr>
            <a:r>
              <a:rPr sz="5000" b="1" spc="15" dirty="0">
                <a:solidFill>
                  <a:srgbClr val="1C1C1B"/>
                </a:solidFill>
                <a:latin typeface="Century Gothic"/>
                <a:cs typeface="Century Gothic"/>
              </a:rPr>
              <a:t>40 </a:t>
            </a:r>
            <a:r>
              <a:rPr sz="5000" b="1" spc="-70" dirty="0">
                <a:solidFill>
                  <a:srgbClr val="1C1C1B"/>
                </a:solidFill>
                <a:latin typeface="Century Gothic"/>
                <a:cs typeface="Century Gothic"/>
              </a:rPr>
              <a:t>000</a:t>
            </a:r>
            <a:r>
              <a:rPr sz="5000" b="1" spc="-894" dirty="0">
                <a:solidFill>
                  <a:srgbClr val="1C1C1B"/>
                </a:solidFill>
                <a:latin typeface="Century Gothic"/>
                <a:cs typeface="Century Gothic"/>
              </a:rPr>
              <a:t> </a:t>
            </a:r>
            <a:r>
              <a:rPr lang="en-US" sz="5000" b="1" spc="-400" dirty="0">
                <a:solidFill>
                  <a:srgbClr val="1C1C1B"/>
                </a:solidFill>
                <a:latin typeface="Calibri"/>
                <a:cs typeface="Century Gothic"/>
              </a:rPr>
              <a:t>m</a:t>
            </a:r>
            <a:endParaRPr sz="5000" dirty="0">
              <a:latin typeface="Calibri"/>
              <a:cs typeface="Calibri"/>
            </a:endParaRPr>
          </a:p>
        </p:txBody>
      </p:sp>
      <p:sp>
        <p:nvSpPr>
          <p:cNvPr id="13" name="object 13"/>
          <p:cNvSpPr txBox="1"/>
          <p:nvPr/>
        </p:nvSpPr>
        <p:spPr>
          <a:xfrm>
            <a:off x="3281984" y="2921764"/>
            <a:ext cx="169545" cy="356870"/>
          </a:xfrm>
          <a:prstGeom prst="rect">
            <a:avLst/>
          </a:prstGeom>
        </p:spPr>
        <p:txBody>
          <a:bodyPr vert="horz" wrap="square" lIns="0" tIns="15240" rIns="0" bIns="0" rtlCol="0">
            <a:spAutoFit/>
          </a:bodyPr>
          <a:lstStyle/>
          <a:p>
            <a:pPr marL="12700">
              <a:lnSpc>
                <a:spcPct val="100000"/>
              </a:lnSpc>
              <a:spcBef>
                <a:spcPts val="120"/>
              </a:spcBef>
            </a:pPr>
            <a:r>
              <a:rPr sz="2150" b="1" spc="-75" dirty="0">
                <a:solidFill>
                  <a:srgbClr val="1C1C1B"/>
                </a:solidFill>
                <a:latin typeface="Century Gothic"/>
                <a:cs typeface="Century Gothic"/>
              </a:rPr>
              <a:t>2</a:t>
            </a:r>
            <a:endParaRPr sz="2150">
              <a:latin typeface="Century Gothic"/>
              <a:cs typeface="Century Gothic"/>
            </a:endParaRPr>
          </a:p>
        </p:txBody>
      </p:sp>
      <p:sp>
        <p:nvSpPr>
          <p:cNvPr id="14" name="object 14"/>
          <p:cNvSpPr txBox="1"/>
          <p:nvPr/>
        </p:nvSpPr>
        <p:spPr>
          <a:xfrm>
            <a:off x="859160" y="3488179"/>
            <a:ext cx="1549400" cy="248145"/>
          </a:xfrm>
          <a:prstGeom prst="rect">
            <a:avLst/>
          </a:prstGeom>
        </p:spPr>
        <p:txBody>
          <a:bodyPr vert="horz" wrap="square" lIns="0" tIns="17145" rIns="0" bIns="0" rtlCol="0">
            <a:spAutoFit/>
          </a:bodyPr>
          <a:lstStyle/>
          <a:p>
            <a:pPr marL="12700">
              <a:lnSpc>
                <a:spcPct val="100000"/>
              </a:lnSpc>
              <a:spcBef>
                <a:spcPts val="135"/>
              </a:spcBef>
            </a:pPr>
            <a:r>
              <a:rPr lang="en-US" sz="1500" spc="40" dirty="0" smtClean="0">
                <a:solidFill>
                  <a:srgbClr val="1C1C1B"/>
                </a:solidFill>
                <a:latin typeface="Calibri"/>
                <a:cs typeface="Calibri"/>
              </a:rPr>
              <a:t>Plants area</a:t>
            </a:r>
            <a:endParaRPr sz="1500" dirty="0">
              <a:latin typeface="Calibri"/>
              <a:cs typeface="Calibri"/>
            </a:endParaRPr>
          </a:p>
        </p:txBody>
      </p:sp>
      <p:sp>
        <p:nvSpPr>
          <p:cNvPr id="15" name="object 15"/>
          <p:cNvSpPr txBox="1"/>
          <p:nvPr/>
        </p:nvSpPr>
        <p:spPr>
          <a:xfrm>
            <a:off x="561379" y="4291215"/>
            <a:ext cx="9910445" cy="2067361"/>
          </a:xfrm>
          <a:prstGeom prst="rect">
            <a:avLst/>
          </a:prstGeom>
        </p:spPr>
        <p:txBody>
          <a:bodyPr vert="horz" wrap="square" lIns="0" tIns="12700" rIns="0" bIns="0" rtlCol="0">
            <a:spAutoFit/>
          </a:bodyPr>
          <a:lstStyle/>
          <a:p>
            <a:pPr marL="12700" marR="471805">
              <a:lnSpc>
                <a:spcPct val="117700"/>
              </a:lnSpc>
              <a:spcBef>
                <a:spcPts val="100"/>
              </a:spcBef>
            </a:pPr>
            <a:r>
              <a:rPr lang="en-US" sz="1700" spc="50" dirty="0" smtClean="0">
                <a:solidFill>
                  <a:srgbClr val="1C1C1B"/>
                </a:solidFill>
                <a:latin typeface="Calibri"/>
                <a:cs typeface="Calibri"/>
              </a:rPr>
              <a:t>The company Agropromspecdetal</a:t>
            </a:r>
            <a:r>
              <a:rPr sz="1700" spc="30" dirty="0" smtClean="0">
                <a:solidFill>
                  <a:srgbClr val="1C1C1B"/>
                </a:solidFill>
                <a:latin typeface="Calibri"/>
                <a:cs typeface="Calibri"/>
              </a:rPr>
              <a:t>,</a:t>
            </a:r>
            <a:r>
              <a:rPr lang="en-US" sz="1700" spc="30" dirty="0" smtClean="0">
                <a:solidFill>
                  <a:srgbClr val="1C1C1B"/>
                </a:solidFill>
                <a:latin typeface="Calibri"/>
                <a:cs typeface="Calibri"/>
              </a:rPr>
              <a:t> innovative leader in the sphere of </a:t>
            </a:r>
            <a:r>
              <a:rPr lang="en-US" sz="1700" spc="30" dirty="0">
                <a:solidFill>
                  <a:srgbClr val="1C1C1B"/>
                </a:solidFill>
                <a:latin typeface="Calibri"/>
                <a:cs typeface="Calibri"/>
              </a:rPr>
              <a:t>manufacturing</a:t>
            </a:r>
            <a:r>
              <a:rPr sz="1700" spc="30" dirty="0">
                <a:solidFill>
                  <a:srgbClr val="1C1C1B"/>
                </a:solidFill>
                <a:latin typeface="Calibri"/>
                <a:cs typeface="Calibri"/>
              </a:rPr>
              <a:t> </a:t>
            </a:r>
            <a:r>
              <a:rPr lang="en-US" sz="1700" spc="30" dirty="0">
                <a:solidFill>
                  <a:srgbClr val="1C1C1B"/>
                </a:solidFill>
                <a:latin typeface="Calibri"/>
                <a:cs typeface="Calibri"/>
              </a:rPr>
              <a:t>winnowing machines and  other tying equipment </a:t>
            </a:r>
            <a:r>
              <a:rPr lang="en-US" sz="1700" spc="30" dirty="0" smtClean="0">
                <a:solidFill>
                  <a:srgbClr val="1C1C1B"/>
                </a:solidFill>
                <a:latin typeface="Calibri"/>
                <a:cs typeface="Calibri"/>
              </a:rPr>
              <a:t>for processing of grain to market standard</a:t>
            </a:r>
            <a:r>
              <a:rPr sz="1700" spc="15" dirty="0" smtClean="0">
                <a:solidFill>
                  <a:srgbClr val="1C1C1B"/>
                </a:solidFill>
                <a:latin typeface="Calibri"/>
                <a:cs typeface="Calibri"/>
              </a:rPr>
              <a:t>,</a:t>
            </a:r>
            <a:r>
              <a:rPr lang="en-US" sz="1700" spc="15" dirty="0" smtClean="0">
                <a:solidFill>
                  <a:srgbClr val="1C1C1B"/>
                </a:solidFill>
                <a:latin typeface="Calibri"/>
                <a:cs typeface="Calibri"/>
              </a:rPr>
              <a:t> which does not have any analogues with such technical characteristics both in Russia, and abroad.</a:t>
            </a:r>
            <a:endParaRPr sz="1700" dirty="0">
              <a:latin typeface="Calibri"/>
              <a:cs typeface="Calibri"/>
            </a:endParaRPr>
          </a:p>
          <a:p>
            <a:pPr marL="12700">
              <a:lnSpc>
                <a:spcPct val="100000"/>
              </a:lnSpc>
              <a:spcBef>
                <a:spcPts val="359"/>
              </a:spcBef>
            </a:pPr>
            <a:r>
              <a:rPr lang="en-US" sz="1700" spc="40" dirty="0" smtClean="0">
                <a:solidFill>
                  <a:srgbClr val="1C1C1B"/>
                </a:solidFill>
                <a:latin typeface="Calibri"/>
                <a:cs typeface="Calibri"/>
              </a:rPr>
              <a:t>The biggest manufacturing company in Siberian Federal District was founded in 2015 on the basis of scientific developments by Siberian Research Institute of Mechanisation and Electrification of Agriculture, the company being an innovative manufacture.</a:t>
            </a:r>
            <a:r>
              <a:rPr sz="1700" spc="40" dirty="0" smtClean="0">
                <a:solidFill>
                  <a:srgbClr val="1C1C1B"/>
                </a:solidFill>
                <a:latin typeface="Calibri"/>
                <a:cs typeface="Calibri"/>
              </a:rPr>
              <a:t> </a:t>
            </a:r>
            <a:r>
              <a:rPr lang="en-US" b="1" spc="-75" dirty="0" smtClean="0">
                <a:solidFill>
                  <a:srgbClr val="1C1C1B"/>
                </a:solidFill>
                <a:latin typeface="Century Gothic"/>
                <a:cs typeface="Calibri"/>
              </a:rPr>
              <a:t>The aim of this company was to create conceptually new machines, capable of make a breakthrough in agricultural machines capacity.</a:t>
            </a:r>
            <a:endParaRPr sz="1800" dirty="0">
              <a:latin typeface="Century Gothic"/>
              <a:cs typeface="Century Gothic"/>
            </a:endParaRPr>
          </a:p>
        </p:txBody>
      </p:sp>
      <p:sp>
        <p:nvSpPr>
          <p:cNvPr id="16" name="object 16"/>
          <p:cNvSpPr txBox="1"/>
          <p:nvPr/>
        </p:nvSpPr>
        <p:spPr>
          <a:xfrm>
            <a:off x="483281" y="178343"/>
            <a:ext cx="4098290" cy="894476"/>
          </a:xfrm>
          <a:prstGeom prst="rect">
            <a:avLst/>
          </a:prstGeom>
        </p:spPr>
        <p:txBody>
          <a:bodyPr vert="horz" wrap="square" lIns="0" tIns="103505" rIns="0" bIns="0" rtlCol="0">
            <a:spAutoFit/>
          </a:bodyPr>
          <a:lstStyle/>
          <a:p>
            <a:pPr marL="12700">
              <a:lnSpc>
                <a:spcPct val="100000"/>
              </a:lnSpc>
              <a:spcBef>
                <a:spcPts val="815"/>
              </a:spcBef>
            </a:pPr>
            <a:r>
              <a:rPr lang="en-US" sz="3300" b="1" spc="-280" dirty="0" smtClean="0">
                <a:solidFill>
                  <a:srgbClr val="1C1C1B"/>
                </a:solidFill>
                <a:latin typeface="Century Gothic"/>
                <a:cs typeface="Century Gothic"/>
              </a:rPr>
              <a:t>Agropromspecdetal</a:t>
            </a:r>
            <a:endParaRPr sz="3300" dirty="0">
              <a:latin typeface="Century Gothic"/>
              <a:cs typeface="Century Gothic"/>
            </a:endParaRPr>
          </a:p>
          <a:p>
            <a:pPr marL="12700">
              <a:lnSpc>
                <a:spcPct val="100000"/>
              </a:lnSpc>
              <a:spcBef>
                <a:spcPts val="365"/>
              </a:spcBef>
            </a:pPr>
            <a:r>
              <a:rPr lang="en-US" sz="1500" spc="50" dirty="0" smtClean="0">
                <a:solidFill>
                  <a:srgbClr val="1C1C1B"/>
                </a:solidFill>
                <a:latin typeface="Calibri"/>
                <a:cs typeface="Calibri"/>
              </a:rPr>
              <a:t>Innovative leader in agricultural machinery</a:t>
            </a:r>
            <a:endParaRPr sz="1500" dirty="0">
              <a:latin typeface="Calibri"/>
              <a:cs typeface="Calibri"/>
            </a:endParaRPr>
          </a:p>
        </p:txBody>
      </p:sp>
      <p:sp>
        <p:nvSpPr>
          <p:cNvPr id="17" name="object 17"/>
          <p:cNvSpPr txBox="1"/>
          <p:nvPr/>
        </p:nvSpPr>
        <p:spPr>
          <a:xfrm>
            <a:off x="4615827" y="2813918"/>
            <a:ext cx="1384935" cy="770890"/>
          </a:xfrm>
          <a:prstGeom prst="rect">
            <a:avLst/>
          </a:prstGeom>
        </p:spPr>
        <p:txBody>
          <a:bodyPr vert="horz" wrap="square" lIns="0" tIns="17145" rIns="0" bIns="0" rtlCol="0">
            <a:spAutoFit/>
          </a:bodyPr>
          <a:lstStyle/>
          <a:p>
            <a:pPr>
              <a:lnSpc>
                <a:spcPct val="100000"/>
              </a:lnSpc>
              <a:spcBef>
                <a:spcPts val="135"/>
              </a:spcBef>
            </a:pPr>
            <a:r>
              <a:rPr sz="4850" b="1" spc="-65" dirty="0">
                <a:solidFill>
                  <a:srgbClr val="1C1C1B"/>
                </a:solidFill>
                <a:latin typeface="Century Gothic"/>
                <a:cs typeface="Century Gothic"/>
              </a:rPr>
              <a:t>+200</a:t>
            </a:r>
            <a:endParaRPr sz="4850">
              <a:latin typeface="Century Gothic"/>
              <a:cs typeface="Century Gothic"/>
            </a:endParaRPr>
          </a:p>
        </p:txBody>
      </p:sp>
      <p:sp>
        <p:nvSpPr>
          <p:cNvPr id="18" name="object 18"/>
          <p:cNvSpPr txBox="1"/>
          <p:nvPr/>
        </p:nvSpPr>
        <p:spPr>
          <a:xfrm>
            <a:off x="4502911" y="3488179"/>
            <a:ext cx="1758189" cy="248145"/>
          </a:xfrm>
          <a:prstGeom prst="rect">
            <a:avLst/>
          </a:prstGeom>
        </p:spPr>
        <p:txBody>
          <a:bodyPr vert="horz" wrap="square" lIns="0" tIns="17145" rIns="0" bIns="0" rtlCol="0">
            <a:spAutoFit/>
          </a:bodyPr>
          <a:lstStyle/>
          <a:p>
            <a:pPr>
              <a:lnSpc>
                <a:spcPct val="100000"/>
              </a:lnSpc>
              <a:spcBef>
                <a:spcPts val="135"/>
              </a:spcBef>
            </a:pPr>
            <a:r>
              <a:rPr lang="en-US" sz="1500" spc="50" dirty="0" smtClean="0">
                <a:solidFill>
                  <a:srgbClr val="1C1C1B"/>
                </a:solidFill>
                <a:latin typeface="Calibri"/>
                <a:cs typeface="Calibri"/>
              </a:rPr>
              <a:t>Types of machines</a:t>
            </a:r>
            <a:endParaRPr sz="1500" dirty="0">
              <a:latin typeface="Calibri"/>
              <a:cs typeface="Calibri"/>
            </a:endParaRPr>
          </a:p>
        </p:txBody>
      </p:sp>
      <p:sp>
        <p:nvSpPr>
          <p:cNvPr id="19" name="object 19"/>
          <p:cNvSpPr txBox="1">
            <a:spLocks noGrp="1"/>
          </p:cNvSpPr>
          <p:nvPr>
            <p:ph type="title"/>
          </p:nvPr>
        </p:nvSpPr>
        <p:spPr>
          <a:prstGeom prst="rect">
            <a:avLst/>
          </a:prstGeom>
        </p:spPr>
        <p:txBody>
          <a:bodyPr vert="horz" wrap="square" lIns="0" tIns="15240" rIns="0" bIns="0" rtlCol="0">
            <a:spAutoFit/>
          </a:bodyPr>
          <a:lstStyle/>
          <a:p>
            <a:pPr>
              <a:lnSpc>
                <a:spcPct val="100000"/>
              </a:lnSpc>
              <a:spcBef>
                <a:spcPts val="120"/>
              </a:spcBef>
            </a:pPr>
            <a:r>
              <a:rPr spc="55" dirty="0"/>
              <a:t>+80</a:t>
            </a:r>
          </a:p>
        </p:txBody>
      </p:sp>
      <p:sp>
        <p:nvSpPr>
          <p:cNvPr id="20" name="object 20"/>
          <p:cNvSpPr txBox="1"/>
          <p:nvPr/>
        </p:nvSpPr>
        <p:spPr>
          <a:xfrm>
            <a:off x="7694269" y="3494529"/>
            <a:ext cx="1922145" cy="482440"/>
          </a:xfrm>
          <a:prstGeom prst="rect">
            <a:avLst/>
          </a:prstGeom>
        </p:spPr>
        <p:txBody>
          <a:bodyPr vert="horz" wrap="square" lIns="0" tIns="11430" rIns="0" bIns="0" rtlCol="0">
            <a:spAutoFit/>
          </a:bodyPr>
          <a:lstStyle/>
          <a:p>
            <a:pPr marR="5080">
              <a:lnSpc>
                <a:spcPct val="102299"/>
              </a:lnSpc>
              <a:spcBef>
                <a:spcPts val="90"/>
              </a:spcBef>
            </a:pPr>
            <a:r>
              <a:rPr lang="en-US" sz="1500" spc="50" dirty="0" smtClean="0">
                <a:solidFill>
                  <a:srgbClr val="1C1C1B"/>
                </a:solidFill>
                <a:latin typeface="Calibri"/>
                <a:cs typeface="Calibri"/>
              </a:rPr>
              <a:t>Highly qualified personnel</a:t>
            </a:r>
            <a:endParaRPr sz="1500" dirty="0">
              <a:latin typeface="Calibri"/>
              <a:cs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1691" y="0"/>
            <a:ext cx="10670540" cy="7560309"/>
          </a:xfrm>
          <a:custGeom>
            <a:avLst/>
            <a:gdLst/>
            <a:ahLst/>
            <a:cxnLst/>
            <a:rect l="l" t="t" r="r" b="b"/>
            <a:pathLst>
              <a:path w="10670540" h="7560309">
                <a:moveTo>
                  <a:pt x="0" y="7560056"/>
                </a:moveTo>
                <a:lnTo>
                  <a:pt x="10670311" y="7560056"/>
                </a:lnTo>
                <a:lnTo>
                  <a:pt x="10670311" y="0"/>
                </a:lnTo>
                <a:lnTo>
                  <a:pt x="0" y="0"/>
                </a:lnTo>
                <a:lnTo>
                  <a:pt x="0" y="7560056"/>
                </a:lnTo>
                <a:close/>
              </a:path>
            </a:pathLst>
          </a:custGeom>
          <a:solidFill>
            <a:srgbClr val="F2F2F2"/>
          </a:solidFill>
        </p:spPr>
        <p:txBody>
          <a:bodyPr wrap="square" lIns="0" tIns="0" rIns="0" bIns="0" rtlCol="0"/>
          <a:lstStyle/>
          <a:p>
            <a:endParaRPr/>
          </a:p>
        </p:txBody>
      </p:sp>
      <p:sp>
        <p:nvSpPr>
          <p:cNvPr id="3" name="object 3"/>
          <p:cNvSpPr/>
          <p:nvPr/>
        </p:nvSpPr>
        <p:spPr>
          <a:xfrm>
            <a:off x="21704" y="58496"/>
            <a:ext cx="10670298" cy="376151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3783215" y="3819998"/>
            <a:ext cx="6908787" cy="3740057"/>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1699" y="3803067"/>
            <a:ext cx="3799992" cy="3756988"/>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238" y="278485"/>
            <a:ext cx="10182225" cy="759460"/>
          </a:xfrm>
          <a:custGeom>
            <a:avLst/>
            <a:gdLst/>
            <a:ahLst/>
            <a:cxnLst/>
            <a:rect l="l" t="t" r="r" b="b"/>
            <a:pathLst>
              <a:path w="10182225" h="759460">
                <a:moveTo>
                  <a:pt x="0" y="759383"/>
                </a:moveTo>
                <a:lnTo>
                  <a:pt x="10181882" y="759383"/>
                </a:lnTo>
                <a:lnTo>
                  <a:pt x="10181882" y="0"/>
                </a:lnTo>
                <a:lnTo>
                  <a:pt x="0" y="0"/>
                </a:lnTo>
                <a:lnTo>
                  <a:pt x="0" y="759383"/>
                </a:lnTo>
                <a:close/>
              </a:path>
            </a:pathLst>
          </a:custGeom>
          <a:solidFill>
            <a:srgbClr val="FFCD1B"/>
          </a:solidFill>
        </p:spPr>
        <p:txBody>
          <a:bodyPr wrap="square" lIns="0" tIns="0" rIns="0" bIns="0" rtlCol="0"/>
          <a:lstStyle/>
          <a:p>
            <a:endParaRPr/>
          </a:p>
        </p:txBody>
      </p:sp>
      <p:sp>
        <p:nvSpPr>
          <p:cNvPr id="7" name="object 7"/>
          <p:cNvSpPr txBox="1">
            <a:spLocks noGrp="1"/>
          </p:cNvSpPr>
          <p:nvPr>
            <p:ph type="title"/>
          </p:nvPr>
        </p:nvSpPr>
        <p:spPr>
          <a:xfrm>
            <a:off x="346341" y="268230"/>
            <a:ext cx="9450070" cy="605294"/>
          </a:xfrm>
          <a:prstGeom prst="rect">
            <a:avLst/>
          </a:prstGeom>
        </p:spPr>
        <p:txBody>
          <a:bodyPr vert="horz" wrap="square" lIns="0" tIns="12700" rIns="0" bIns="0" rtlCol="0">
            <a:spAutoFit/>
          </a:bodyPr>
          <a:lstStyle/>
          <a:p>
            <a:pPr marL="12700">
              <a:lnSpc>
                <a:spcPct val="100000"/>
              </a:lnSpc>
              <a:spcBef>
                <a:spcPts val="100"/>
              </a:spcBef>
            </a:pPr>
            <a:r>
              <a:rPr lang="en-US" sz="3850" spc="-240" dirty="0" smtClean="0"/>
              <a:t>Manufacturing and Scientific Achievements</a:t>
            </a:r>
            <a:endParaRPr sz="3850" dirty="0"/>
          </a:p>
        </p:txBody>
      </p:sp>
      <p:sp>
        <p:nvSpPr>
          <p:cNvPr id="8" name="object 8"/>
          <p:cNvSpPr txBox="1"/>
          <p:nvPr/>
        </p:nvSpPr>
        <p:spPr>
          <a:xfrm>
            <a:off x="839353" y="1138110"/>
            <a:ext cx="9142730" cy="495007"/>
          </a:xfrm>
          <a:prstGeom prst="rect">
            <a:avLst/>
          </a:prstGeom>
        </p:spPr>
        <p:txBody>
          <a:bodyPr vert="horz" wrap="square" lIns="0" tIns="33020" rIns="0" bIns="0" rtlCol="0">
            <a:spAutoFit/>
          </a:bodyPr>
          <a:lstStyle/>
          <a:p>
            <a:pPr marL="12700" marR="5080" indent="-635">
              <a:lnSpc>
                <a:spcPts val="1800"/>
              </a:lnSpc>
              <a:spcBef>
                <a:spcPts val="260"/>
              </a:spcBef>
            </a:pPr>
            <a:r>
              <a:rPr lang="en-US" sz="1600" spc="50" dirty="0" smtClean="0">
                <a:solidFill>
                  <a:srgbClr val="1C1C1B"/>
                </a:solidFill>
                <a:latin typeface="Calibri"/>
                <a:cs typeface="Calibri"/>
              </a:rPr>
              <a:t>Manufacture with highly qualified personnel and modern high-tech equipment, operating in close collaboration with research institutes, as well as having its own design office</a:t>
            </a:r>
            <a:endParaRPr sz="1600" dirty="0">
              <a:latin typeface="Calibri"/>
              <a:cs typeface="Calibri"/>
            </a:endParaRPr>
          </a:p>
        </p:txBody>
      </p:sp>
      <p:sp>
        <p:nvSpPr>
          <p:cNvPr id="9" name="object 9"/>
          <p:cNvSpPr/>
          <p:nvPr/>
        </p:nvSpPr>
        <p:spPr>
          <a:xfrm>
            <a:off x="7171156" y="2032229"/>
            <a:ext cx="2941637" cy="2048840"/>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7159790" y="3312109"/>
            <a:ext cx="2961640" cy="788035"/>
          </a:xfrm>
          <a:custGeom>
            <a:avLst/>
            <a:gdLst/>
            <a:ahLst/>
            <a:cxnLst/>
            <a:rect l="l" t="t" r="r" b="b"/>
            <a:pathLst>
              <a:path w="2961640" h="788035">
                <a:moveTo>
                  <a:pt x="0" y="787869"/>
                </a:moveTo>
                <a:lnTo>
                  <a:pt x="2961462" y="787869"/>
                </a:lnTo>
                <a:lnTo>
                  <a:pt x="2961462" y="0"/>
                </a:lnTo>
                <a:lnTo>
                  <a:pt x="0" y="0"/>
                </a:lnTo>
                <a:lnTo>
                  <a:pt x="0" y="787869"/>
                </a:lnTo>
                <a:close/>
              </a:path>
            </a:pathLst>
          </a:custGeom>
          <a:solidFill>
            <a:srgbClr val="FFCD1B"/>
          </a:solidFill>
        </p:spPr>
        <p:txBody>
          <a:bodyPr wrap="square" lIns="0" tIns="0" rIns="0" bIns="0" rtlCol="0"/>
          <a:lstStyle/>
          <a:p>
            <a:endParaRPr/>
          </a:p>
        </p:txBody>
      </p:sp>
      <p:sp>
        <p:nvSpPr>
          <p:cNvPr id="11" name="object 11"/>
          <p:cNvSpPr/>
          <p:nvPr/>
        </p:nvSpPr>
        <p:spPr>
          <a:xfrm>
            <a:off x="3980078" y="2035962"/>
            <a:ext cx="2942374" cy="2049411"/>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761745" y="2032241"/>
            <a:ext cx="2944638" cy="2056104"/>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755599" y="3312109"/>
            <a:ext cx="2961640" cy="788035"/>
          </a:xfrm>
          <a:custGeom>
            <a:avLst/>
            <a:gdLst/>
            <a:ahLst/>
            <a:cxnLst/>
            <a:rect l="l" t="t" r="r" b="b"/>
            <a:pathLst>
              <a:path w="2961640" h="788035">
                <a:moveTo>
                  <a:pt x="0" y="787869"/>
                </a:moveTo>
                <a:lnTo>
                  <a:pt x="2961462" y="787869"/>
                </a:lnTo>
                <a:lnTo>
                  <a:pt x="2961462" y="0"/>
                </a:lnTo>
                <a:lnTo>
                  <a:pt x="0" y="0"/>
                </a:lnTo>
                <a:lnTo>
                  <a:pt x="0" y="787869"/>
                </a:lnTo>
                <a:close/>
              </a:path>
            </a:pathLst>
          </a:custGeom>
          <a:solidFill>
            <a:srgbClr val="FFCD1B"/>
          </a:solidFill>
        </p:spPr>
        <p:txBody>
          <a:bodyPr wrap="square" lIns="0" tIns="0" rIns="0" bIns="0" rtlCol="0"/>
          <a:lstStyle/>
          <a:p>
            <a:endParaRPr/>
          </a:p>
        </p:txBody>
      </p:sp>
      <p:sp>
        <p:nvSpPr>
          <p:cNvPr id="14" name="object 14"/>
          <p:cNvSpPr txBox="1"/>
          <p:nvPr/>
        </p:nvSpPr>
        <p:spPr>
          <a:xfrm>
            <a:off x="1729740" y="3402448"/>
            <a:ext cx="1330960" cy="230832"/>
          </a:xfrm>
          <a:prstGeom prst="rect">
            <a:avLst/>
          </a:prstGeom>
        </p:spPr>
        <p:txBody>
          <a:bodyPr vert="horz" wrap="square" lIns="0" tIns="15240" rIns="0" bIns="0" rtlCol="0">
            <a:spAutoFit/>
          </a:bodyPr>
          <a:lstStyle/>
          <a:p>
            <a:pPr>
              <a:lnSpc>
                <a:spcPct val="100000"/>
              </a:lnSpc>
              <a:spcBef>
                <a:spcPts val="120"/>
              </a:spcBef>
            </a:pPr>
            <a:r>
              <a:rPr lang="en-US" sz="1400" b="1" spc="35" dirty="0" smtClean="0">
                <a:solidFill>
                  <a:srgbClr val="1C1C1B"/>
                </a:solidFill>
                <a:latin typeface="Calibri"/>
                <a:cs typeface="Calibri"/>
              </a:rPr>
              <a:t>Collaboration</a:t>
            </a:r>
            <a:endParaRPr sz="1400" dirty="0">
              <a:latin typeface="Calibri"/>
              <a:cs typeface="Calibri"/>
            </a:endParaRPr>
          </a:p>
        </p:txBody>
      </p:sp>
      <p:sp>
        <p:nvSpPr>
          <p:cNvPr id="15" name="object 15"/>
          <p:cNvSpPr txBox="1"/>
          <p:nvPr/>
        </p:nvSpPr>
        <p:spPr>
          <a:xfrm>
            <a:off x="1269507" y="3626793"/>
            <a:ext cx="2095993" cy="230832"/>
          </a:xfrm>
          <a:prstGeom prst="rect">
            <a:avLst/>
          </a:prstGeom>
        </p:spPr>
        <p:txBody>
          <a:bodyPr vert="horz" wrap="square" lIns="0" tIns="15240" rIns="0" bIns="0" rtlCol="0">
            <a:spAutoFit/>
          </a:bodyPr>
          <a:lstStyle/>
          <a:p>
            <a:pPr>
              <a:lnSpc>
                <a:spcPct val="100000"/>
              </a:lnSpc>
              <a:spcBef>
                <a:spcPts val="120"/>
              </a:spcBef>
            </a:pPr>
            <a:r>
              <a:rPr lang="en-US" sz="1400" b="1" spc="35" dirty="0">
                <a:solidFill>
                  <a:srgbClr val="1C1C1B"/>
                </a:solidFill>
                <a:latin typeface="Calibri"/>
                <a:cs typeface="Calibri"/>
              </a:rPr>
              <a:t>with </a:t>
            </a:r>
            <a:r>
              <a:rPr lang="en-US" sz="1400" b="1" spc="35" dirty="0" smtClean="0">
                <a:solidFill>
                  <a:srgbClr val="1C1C1B"/>
                </a:solidFill>
                <a:latin typeface="Calibri"/>
                <a:cs typeface="Calibri"/>
              </a:rPr>
              <a:t>Research Institutes</a:t>
            </a:r>
            <a:endParaRPr sz="1400" b="1" spc="35" dirty="0">
              <a:solidFill>
                <a:srgbClr val="1C1C1B"/>
              </a:solidFill>
              <a:latin typeface="Calibri"/>
              <a:cs typeface="Calibri"/>
            </a:endParaRPr>
          </a:p>
        </p:txBody>
      </p:sp>
      <p:sp>
        <p:nvSpPr>
          <p:cNvPr id="17" name="object 17"/>
          <p:cNvSpPr txBox="1"/>
          <p:nvPr/>
        </p:nvSpPr>
        <p:spPr>
          <a:xfrm>
            <a:off x="742906" y="4191444"/>
            <a:ext cx="2702560" cy="320601"/>
          </a:xfrm>
          <a:prstGeom prst="rect">
            <a:avLst/>
          </a:prstGeom>
        </p:spPr>
        <p:txBody>
          <a:bodyPr vert="horz" wrap="square" lIns="0" tIns="12700" rIns="0" bIns="0" rtlCol="0">
            <a:spAutoFit/>
          </a:bodyPr>
          <a:lstStyle/>
          <a:p>
            <a:pPr marL="12700" marR="5080">
              <a:lnSpc>
                <a:spcPct val="100000"/>
              </a:lnSpc>
              <a:spcBef>
                <a:spcPts val="100"/>
              </a:spcBef>
            </a:pPr>
            <a:r>
              <a:rPr lang="en-US" sz="1000" spc="25" dirty="0" smtClean="0">
                <a:solidFill>
                  <a:srgbClr val="1C1C1B"/>
                </a:solidFill>
                <a:latin typeface="Calibri"/>
                <a:cs typeface="Calibri"/>
              </a:rPr>
              <a:t>Collaboration with research institutes</a:t>
            </a:r>
            <a:r>
              <a:rPr sz="1000" spc="-5" dirty="0" smtClean="0">
                <a:solidFill>
                  <a:srgbClr val="1C1C1B"/>
                </a:solidFill>
                <a:latin typeface="Calibri"/>
                <a:cs typeface="Calibri"/>
              </a:rPr>
              <a:t>,</a:t>
            </a:r>
            <a:r>
              <a:rPr lang="en-US" sz="1000" spc="-5" dirty="0" smtClean="0">
                <a:solidFill>
                  <a:srgbClr val="1C1C1B"/>
                </a:solidFill>
                <a:latin typeface="Calibri"/>
                <a:cs typeface="Calibri"/>
              </a:rPr>
              <a:t> which is an additional quality guarantee</a:t>
            </a:r>
            <a:endParaRPr sz="1000" dirty="0">
              <a:latin typeface="Calibri"/>
              <a:cs typeface="Calibri"/>
            </a:endParaRPr>
          </a:p>
        </p:txBody>
      </p:sp>
      <p:sp>
        <p:nvSpPr>
          <p:cNvPr id="18" name="object 18"/>
          <p:cNvSpPr txBox="1"/>
          <p:nvPr/>
        </p:nvSpPr>
        <p:spPr>
          <a:xfrm>
            <a:off x="3956138" y="4191444"/>
            <a:ext cx="2970530" cy="474489"/>
          </a:xfrm>
          <a:prstGeom prst="rect">
            <a:avLst/>
          </a:prstGeom>
        </p:spPr>
        <p:txBody>
          <a:bodyPr vert="horz" wrap="square" lIns="0" tIns="12700" rIns="0" bIns="0" rtlCol="0">
            <a:spAutoFit/>
          </a:bodyPr>
          <a:lstStyle/>
          <a:p>
            <a:pPr marL="12700" marR="5080">
              <a:lnSpc>
                <a:spcPct val="100000"/>
              </a:lnSpc>
              <a:spcBef>
                <a:spcPts val="100"/>
              </a:spcBef>
            </a:pPr>
            <a:r>
              <a:rPr lang="en-US" sz="1000" spc="30" dirty="0" smtClean="0">
                <a:solidFill>
                  <a:srgbClr val="1C1C1B"/>
                </a:solidFill>
                <a:latin typeface="Calibri"/>
                <a:cs typeface="Calibri"/>
              </a:rPr>
              <a:t>All agricultural machinery manufactured by the company is protected by patens and certificates of conformity</a:t>
            </a:r>
            <a:endParaRPr sz="1000" dirty="0">
              <a:latin typeface="Calibri"/>
              <a:cs typeface="Calibri"/>
            </a:endParaRPr>
          </a:p>
        </p:txBody>
      </p:sp>
      <p:sp>
        <p:nvSpPr>
          <p:cNvPr id="19" name="object 19"/>
          <p:cNvSpPr txBox="1"/>
          <p:nvPr/>
        </p:nvSpPr>
        <p:spPr>
          <a:xfrm>
            <a:off x="7144981" y="4191444"/>
            <a:ext cx="2934970" cy="474489"/>
          </a:xfrm>
          <a:prstGeom prst="rect">
            <a:avLst/>
          </a:prstGeom>
        </p:spPr>
        <p:txBody>
          <a:bodyPr vert="horz" wrap="square" lIns="0" tIns="12700" rIns="0" bIns="0" rtlCol="0">
            <a:spAutoFit/>
          </a:bodyPr>
          <a:lstStyle/>
          <a:p>
            <a:pPr marL="12700" marR="5080">
              <a:lnSpc>
                <a:spcPct val="100000"/>
              </a:lnSpc>
              <a:spcBef>
                <a:spcPts val="100"/>
              </a:spcBef>
            </a:pPr>
            <a:r>
              <a:rPr lang="en-US" sz="1000" spc="25" dirty="0" smtClean="0">
                <a:solidFill>
                  <a:srgbClr val="1C1C1B"/>
                </a:solidFill>
                <a:latin typeface="Calibri"/>
                <a:cs typeface="Calibri"/>
              </a:rPr>
              <a:t>Manufacturing of good-quality competitive products today is unthinkable without resorting to modern equipment</a:t>
            </a:r>
            <a:endParaRPr sz="1000" dirty="0">
              <a:latin typeface="Calibri"/>
              <a:cs typeface="Calibri"/>
            </a:endParaRPr>
          </a:p>
        </p:txBody>
      </p:sp>
      <p:sp>
        <p:nvSpPr>
          <p:cNvPr id="20" name="object 20"/>
          <p:cNvSpPr txBox="1"/>
          <p:nvPr/>
        </p:nvSpPr>
        <p:spPr>
          <a:xfrm>
            <a:off x="743033" y="6960043"/>
            <a:ext cx="2623820" cy="320601"/>
          </a:xfrm>
          <a:prstGeom prst="rect">
            <a:avLst/>
          </a:prstGeom>
        </p:spPr>
        <p:txBody>
          <a:bodyPr vert="horz" wrap="square" lIns="0" tIns="12700" rIns="0" bIns="0" rtlCol="0">
            <a:spAutoFit/>
          </a:bodyPr>
          <a:lstStyle/>
          <a:p>
            <a:pPr marL="12700" marR="5080">
              <a:lnSpc>
                <a:spcPct val="100000"/>
              </a:lnSpc>
              <a:spcBef>
                <a:spcPts val="100"/>
              </a:spcBef>
            </a:pPr>
            <a:r>
              <a:rPr lang="en-US" sz="1000" spc="10" dirty="0" smtClean="0">
                <a:solidFill>
                  <a:srgbClr val="1C1C1B"/>
                </a:solidFill>
                <a:latin typeface="Calibri"/>
                <a:cs typeface="Calibri"/>
              </a:rPr>
              <a:t>Multilevel quality control system and a 2-year warranty</a:t>
            </a:r>
            <a:endParaRPr sz="1000" dirty="0">
              <a:latin typeface="Calibri"/>
              <a:cs typeface="Calibri"/>
            </a:endParaRPr>
          </a:p>
        </p:txBody>
      </p:sp>
      <p:sp>
        <p:nvSpPr>
          <p:cNvPr id="21" name="object 21"/>
          <p:cNvSpPr txBox="1"/>
          <p:nvPr/>
        </p:nvSpPr>
        <p:spPr>
          <a:xfrm>
            <a:off x="3956265" y="6960043"/>
            <a:ext cx="2632710" cy="320601"/>
          </a:xfrm>
          <a:prstGeom prst="rect">
            <a:avLst/>
          </a:prstGeom>
        </p:spPr>
        <p:txBody>
          <a:bodyPr vert="horz" wrap="square" lIns="0" tIns="12700" rIns="0" bIns="0" rtlCol="0">
            <a:spAutoFit/>
          </a:bodyPr>
          <a:lstStyle/>
          <a:p>
            <a:pPr marL="12700" marR="5080">
              <a:lnSpc>
                <a:spcPct val="100000"/>
              </a:lnSpc>
              <a:spcBef>
                <a:spcPts val="100"/>
              </a:spcBef>
            </a:pPr>
            <a:r>
              <a:rPr lang="en-US" sz="1000" spc="10" dirty="0">
                <a:solidFill>
                  <a:srgbClr val="1C1C1B"/>
                </a:solidFill>
                <a:latin typeface="Calibri"/>
                <a:cs typeface="Calibri"/>
              </a:rPr>
              <a:t>We have employed only the best specialists of their </a:t>
            </a:r>
            <a:r>
              <a:rPr lang="en-US" sz="1000" spc="10" dirty="0" smtClean="0">
                <a:solidFill>
                  <a:srgbClr val="1C1C1B"/>
                </a:solidFill>
                <a:latin typeface="Calibri"/>
                <a:cs typeface="Calibri"/>
              </a:rPr>
              <a:t>type</a:t>
            </a:r>
            <a:endParaRPr sz="1000" spc="10" dirty="0">
              <a:solidFill>
                <a:srgbClr val="1C1C1B"/>
              </a:solidFill>
              <a:latin typeface="Calibri"/>
              <a:cs typeface="Calibri"/>
            </a:endParaRPr>
          </a:p>
        </p:txBody>
      </p:sp>
      <p:sp>
        <p:nvSpPr>
          <p:cNvPr id="22" name="object 22"/>
          <p:cNvSpPr txBox="1"/>
          <p:nvPr/>
        </p:nvSpPr>
        <p:spPr>
          <a:xfrm>
            <a:off x="7145108" y="6960043"/>
            <a:ext cx="2854325" cy="320601"/>
          </a:xfrm>
          <a:prstGeom prst="rect">
            <a:avLst/>
          </a:prstGeom>
        </p:spPr>
        <p:txBody>
          <a:bodyPr vert="horz" wrap="square" lIns="0" tIns="12700" rIns="0" bIns="0" rtlCol="0">
            <a:spAutoFit/>
          </a:bodyPr>
          <a:lstStyle/>
          <a:p>
            <a:pPr marL="12700" marR="5080" indent="-635">
              <a:lnSpc>
                <a:spcPct val="100000"/>
              </a:lnSpc>
              <a:spcBef>
                <a:spcPts val="100"/>
              </a:spcBef>
            </a:pPr>
            <a:r>
              <a:rPr lang="en-US" sz="1000" dirty="0" smtClean="0">
                <a:solidFill>
                  <a:srgbClr val="1C1C1B"/>
                </a:solidFill>
                <a:latin typeface="Calibri"/>
                <a:cs typeface="Calibri"/>
              </a:rPr>
              <a:t>New technologies are introduced into our machinery thanks to us having our own design office</a:t>
            </a:r>
            <a:endParaRPr sz="1000" dirty="0">
              <a:latin typeface="Calibri"/>
              <a:cs typeface="Calibri"/>
            </a:endParaRPr>
          </a:p>
        </p:txBody>
      </p:sp>
      <p:sp>
        <p:nvSpPr>
          <p:cNvPr id="23" name="object 23"/>
          <p:cNvSpPr txBox="1"/>
          <p:nvPr/>
        </p:nvSpPr>
        <p:spPr>
          <a:xfrm>
            <a:off x="3968953" y="3311792"/>
            <a:ext cx="2961640" cy="811761"/>
          </a:xfrm>
          <a:prstGeom prst="rect">
            <a:avLst/>
          </a:prstGeom>
          <a:solidFill>
            <a:srgbClr val="FFCD1B"/>
          </a:solidFill>
        </p:spPr>
        <p:txBody>
          <a:bodyPr vert="horz" wrap="square" lIns="0" tIns="224790" rIns="0" bIns="0" rtlCol="0">
            <a:spAutoFit/>
          </a:bodyPr>
          <a:lstStyle/>
          <a:p>
            <a:pPr marL="508634">
              <a:lnSpc>
                <a:spcPct val="100000"/>
              </a:lnSpc>
              <a:spcBef>
                <a:spcPts val="1770"/>
              </a:spcBef>
            </a:pPr>
            <a:r>
              <a:rPr lang="en-US" sz="1400" b="1" spc="40" dirty="0" smtClean="0">
                <a:solidFill>
                  <a:srgbClr val="1C1C1B"/>
                </a:solidFill>
                <a:latin typeface="Calibri"/>
                <a:cs typeface="Calibri"/>
              </a:rPr>
              <a:t>Patents and Certificates</a:t>
            </a:r>
          </a:p>
          <a:p>
            <a:pPr marL="508634">
              <a:lnSpc>
                <a:spcPct val="100000"/>
              </a:lnSpc>
              <a:spcBef>
                <a:spcPts val="1200"/>
              </a:spcBef>
            </a:pPr>
            <a:endParaRPr sz="1400" dirty="0">
              <a:latin typeface="Calibri"/>
              <a:cs typeface="Calibri"/>
            </a:endParaRPr>
          </a:p>
        </p:txBody>
      </p:sp>
      <p:sp>
        <p:nvSpPr>
          <p:cNvPr id="24" name="object 24"/>
          <p:cNvSpPr txBox="1"/>
          <p:nvPr/>
        </p:nvSpPr>
        <p:spPr>
          <a:xfrm>
            <a:off x="8225764" y="3453309"/>
            <a:ext cx="1007136" cy="235321"/>
          </a:xfrm>
          <a:prstGeom prst="rect">
            <a:avLst/>
          </a:prstGeom>
        </p:spPr>
        <p:txBody>
          <a:bodyPr vert="horz" wrap="square" lIns="0" tIns="12065" rIns="0" bIns="0" rtlCol="0">
            <a:spAutoFit/>
          </a:bodyPr>
          <a:lstStyle/>
          <a:p>
            <a:pPr>
              <a:lnSpc>
                <a:spcPct val="100000"/>
              </a:lnSpc>
              <a:spcBef>
                <a:spcPts val="95"/>
              </a:spcBef>
            </a:pPr>
            <a:r>
              <a:rPr lang="en-US" sz="1450" b="1" spc="15" dirty="0" smtClean="0">
                <a:solidFill>
                  <a:srgbClr val="000101"/>
                </a:solidFill>
                <a:latin typeface="Calibri"/>
                <a:cs typeface="Calibri"/>
              </a:rPr>
              <a:t>High-tech</a:t>
            </a:r>
            <a:endParaRPr sz="1450" dirty="0">
              <a:latin typeface="Calibri"/>
              <a:cs typeface="Calibri"/>
            </a:endParaRPr>
          </a:p>
        </p:txBody>
      </p:sp>
      <p:sp>
        <p:nvSpPr>
          <p:cNvPr id="25" name="object 25"/>
          <p:cNvSpPr txBox="1"/>
          <p:nvPr/>
        </p:nvSpPr>
        <p:spPr>
          <a:xfrm>
            <a:off x="8242300" y="3637053"/>
            <a:ext cx="1189355" cy="235321"/>
          </a:xfrm>
          <a:prstGeom prst="rect">
            <a:avLst/>
          </a:prstGeom>
        </p:spPr>
        <p:txBody>
          <a:bodyPr vert="horz" wrap="square" lIns="0" tIns="12065" rIns="0" bIns="0" rtlCol="0">
            <a:spAutoFit/>
          </a:bodyPr>
          <a:lstStyle/>
          <a:p>
            <a:pPr>
              <a:lnSpc>
                <a:spcPct val="100000"/>
              </a:lnSpc>
              <a:spcBef>
                <a:spcPts val="95"/>
              </a:spcBef>
            </a:pPr>
            <a:r>
              <a:rPr lang="en-US" sz="1450" b="1" spc="25" dirty="0">
                <a:solidFill>
                  <a:srgbClr val="000101"/>
                </a:solidFill>
                <a:latin typeface="Calibri"/>
                <a:cs typeface="Calibri"/>
              </a:rPr>
              <a:t>E</a:t>
            </a:r>
            <a:r>
              <a:rPr lang="en-US" sz="1450" b="1" spc="25" dirty="0" smtClean="0">
                <a:solidFill>
                  <a:srgbClr val="000101"/>
                </a:solidFill>
                <a:latin typeface="Calibri"/>
                <a:cs typeface="Calibri"/>
              </a:rPr>
              <a:t>quipment</a:t>
            </a:r>
            <a:endParaRPr sz="1450" dirty="0">
              <a:latin typeface="Calibri"/>
              <a:cs typeface="Calibri"/>
            </a:endParaRPr>
          </a:p>
        </p:txBody>
      </p:sp>
      <p:sp>
        <p:nvSpPr>
          <p:cNvPr id="26" name="object 26"/>
          <p:cNvSpPr/>
          <p:nvPr/>
        </p:nvSpPr>
        <p:spPr>
          <a:xfrm>
            <a:off x="763155" y="4790656"/>
            <a:ext cx="2949359" cy="2004373"/>
          </a:xfrm>
          <a:prstGeom prst="rect">
            <a:avLst/>
          </a:prstGeom>
          <a:blipFill>
            <a:blip r:embed="rId8" cstate="print"/>
            <a:stretch>
              <a:fillRect/>
            </a:stretch>
          </a:blipFill>
        </p:spPr>
        <p:txBody>
          <a:bodyPr wrap="square" lIns="0" tIns="0" rIns="0" bIns="0" rtlCol="0"/>
          <a:lstStyle/>
          <a:p>
            <a:endParaRPr/>
          </a:p>
        </p:txBody>
      </p:sp>
      <p:sp>
        <p:nvSpPr>
          <p:cNvPr id="27" name="object 27"/>
          <p:cNvSpPr txBox="1"/>
          <p:nvPr/>
        </p:nvSpPr>
        <p:spPr>
          <a:xfrm>
            <a:off x="755764" y="6041606"/>
            <a:ext cx="2961640" cy="713657"/>
          </a:xfrm>
          <a:prstGeom prst="rect">
            <a:avLst/>
          </a:prstGeom>
          <a:solidFill>
            <a:srgbClr val="FFCD1B"/>
          </a:solidFill>
        </p:spPr>
        <p:txBody>
          <a:bodyPr vert="horz" wrap="square" lIns="0" tIns="5715" rIns="0" bIns="0" rtlCol="0">
            <a:spAutoFit/>
          </a:bodyPr>
          <a:lstStyle/>
          <a:p>
            <a:pPr>
              <a:lnSpc>
                <a:spcPct val="100000"/>
              </a:lnSpc>
              <a:spcBef>
                <a:spcPts val="45"/>
              </a:spcBef>
            </a:pPr>
            <a:endParaRPr sz="1800" dirty="0">
              <a:latin typeface="Times New Roman"/>
              <a:cs typeface="Times New Roman"/>
            </a:endParaRPr>
          </a:p>
          <a:p>
            <a:pPr marL="749935">
              <a:lnSpc>
                <a:spcPct val="100000"/>
              </a:lnSpc>
              <a:spcBef>
                <a:spcPts val="5"/>
              </a:spcBef>
            </a:pPr>
            <a:r>
              <a:rPr lang="en-US" sz="1400" b="1" spc="5" dirty="0" smtClean="0">
                <a:solidFill>
                  <a:srgbClr val="1C1C1B"/>
                </a:solidFill>
                <a:latin typeface="Calibri"/>
                <a:cs typeface="Calibri"/>
              </a:rPr>
              <a:t>Quality Guarantee</a:t>
            </a:r>
          </a:p>
          <a:p>
            <a:pPr marL="749935">
              <a:lnSpc>
                <a:spcPct val="100000"/>
              </a:lnSpc>
              <a:spcBef>
                <a:spcPts val="5"/>
              </a:spcBef>
            </a:pPr>
            <a:endParaRPr sz="1400" dirty="0">
              <a:latin typeface="Calibri"/>
              <a:cs typeface="Calibri"/>
            </a:endParaRPr>
          </a:p>
        </p:txBody>
      </p:sp>
      <p:sp>
        <p:nvSpPr>
          <p:cNvPr id="28" name="object 28"/>
          <p:cNvSpPr/>
          <p:nvPr/>
        </p:nvSpPr>
        <p:spPr>
          <a:xfrm>
            <a:off x="3976801" y="4789072"/>
            <a:ext cx="2938970" cy="2057281"/>
          </a:xfrm>
          <a:prstGeom prst="rect">
            <a:avLst/>
          </a:prstGeom>
          <a:blipFill>
            <a:blip r:embed="rId9" cstate="print"/>
            <a:stretch>
              <a:fillRect/>
            </a:stretch>
          </a:blipFill>
        </p:spPr>
        <p:txBody>
          <a:bodyPr wrap="square" lIns="0" tIns="0" rIns="0" bIns="0" rtlCol="0"/>
          <a:lstStyle/>
          <a:p>
            <a:endParaRPr/>
          </a:p>
        </p:txBody>
      </p:sp>
      <p:sp>
        <p:nvSpPr>
          <p:cNvPr id="29" name="object 29"/>
          <p:cNvSpPr/>
          <p:nvPr/>
        </p:nvSpPr>
        <p:spPr>
          <a:xfrm>
            <a:off x="3968800" y="6048997"/>
            <a:ext cx="2962910" cy="798830"/>
          </a:xfrm>
          <a:custGeom>
            <a:avLst/>
            <a:gdLst/>
            <a:ahLst/>
            <a:cxnLst/>
            <a:rect l="l" t="t" r="r" b="b"/>
            <a:pathLst>
              <a:path w="2962909" h="798829">
                <a:moveTo>
                  <a:pt x="0" y="798220"/>
                </a:moveTo>
                <a:lnTo>
                  <a:pt x="2962376" y="798220"/>
                </a:lnTo>
                <a:lnTo>
                  <a:pt x="2962376" y="0"/>
                </a:lnTo>
                <a:lnTo>
                  <a:pt x="0" y="0"/>
                </a:lnTo>
                <a:lnTo>
                  <a:pt x="0" y="798220"/>
                </a:lnTo>
                <a:close/>
              </a:path>
            </a:pathLst>
          </a:custGeom>
          <a:solidFill>
            <a:srgbClr val="FFCD1B"/>
          </a:solidFill>
        </p:spPr>
        <p:txBody>
          <a:bodyPr wrap="square" lIns="0" tIns="0" rIns="0" bIns="0" rtlCol="0"/>
          <a:lstStyle/>
          <a:p>
            <a:endParaRPr/>
          </a:p>
        </p:txBody>
      </p:sp>
      <p:sp>
        <p:nvSpPr>
          <p:cNvPr id="30" name="object 30"/>
          <p:cNvSpPr txBox="1"/>
          <p:nvPr/>
        </p:nvSpPr>
        <p:spPr>
          <a:xfrm>
            <a:off x="4899661" y="6230722"/>
            <a:ext cx="1742439" cy="230832"/>
          </a:xfrm>
          <a:prstGeom prst="rect">
            <a:avLst/>
          </a:prstGeom>
        </p:spPr>
        <p:txBody>
          <a:bodyPr vert="horz" wrap="square" lIns="0" tIns="15240" rIns="0" bIns="0" rtlCol="0">
            <a:spAutoFit/>
          </a:bodyPr>
          <a:lstStyle/>
          <a:p>
            <a:pPr>
              <a:lnSpc>
                <a:spcPct val="100000"/>
              </a:lnSpc>
              <a:spcBef>
                <a:spcPts val="120"/>
              </a:spcBef>
            </a:pPr>
            <a:r>
              <a:rPr lang="en-US" sz="1400" b="1" spc="25" dirty="0" smtClean="0">
                <a:solidFill>
                  <a:srgbClr val="1C1C1B"/>
                </a:solidFill>
                <a:latin typeface="Calibri"/>
                <a:cs typeface="Calibri"/>
              </a:rPr>
              <a:t>Highly Qualified</a:t>
            </a:r>
            <a:endParaRPr sz="1400" dirty="0">
              <a:latin typeface="Calibri"/>
              <a:cs typeface="Calibri"/>
            </a:endParaRPr>
          </a:p>
        </p:txBody>
      </p:sp>
      <p:sp>
        <p:nvSpPr>
          <p:cNvPr id="31" name="object 31"/>
          <p:cNvSpPr txBox="1"/>
          <p:nvPr/>
        </p:nvSpPr>
        <p:spPr>
          <a:xfrm>
            <a:off x="5069509" y="6411375"/>
            <a:ext cx="772795" cy="230832"/>
          </a:xfrm>
          <a:prstGeom prst="rect">
            <a:avLst/>
          </a:prstGeom>
        </p:spPr>
        <p:txBody>
          <a:bodyPr vert="horz" wrap="square" lIns="0" tIns="15240" rIns="0" bIns="0" rtlCol="0">
            <a:spAutoFit/>
          </a:bodyPr>
          <a:lstStyle/>
          <a:p>
            <a:pPr>
              <a:lnSpc>
                <a:spcPct val="100000"/>
              </a:lnSpc>
              <a:spcBef>
                <a:spcPts val="120"/>
              </a:spcBef>
            </a:pPr>
            <a:r>
              <a:rPr lang="en-US" sz="1400" b="1" spc="30" dirty="0" smtClean="0">
                <a:solidFill>
                  <a:srgbClr val="1C1C1B"/>
                </a:solidFill>
                <a:latin typeface="Calibri"/>
                <a:cs typeface="Calibri"/>
              </a:rPr>
              <a:t>Personnel</a:t>
            </a:r>
            <a:endParaRPr sz="1400" dirty="0">
              <a:latin typeface="Calibri"/>
              <a:cs typeface="Calibri"/>
            </a:endParaRPr>
          </a:p>
        </p:txBody>
      </p:sp>
      <p:sp>
        <p:nvSpPr>
          <p:cNvPr id="32" name="object 32"/>
          <p:cNvSpPr/>
          <p:nvPr/>
        </p:nvSpPr>
        <p:spPr>
          <a:xfrm>
            <a:off x="7165213" y="4777989"/>
            <a:ext cx="2943377" cy="2060371"/>
          </a:xfrm>
          <a:prstGeom prst="rect">
            <a:avLst/>
          </a:prstGeom>
          <a:blipFill>
            <a:blip r:embed="rId10" cstate="print"/>
            <a:stretch>
              <a:fillRect/>
            </a:stretch>
          </a:blipFill>
        </p:spPr>
        <p:txBody>
          <a:bodyPr wrap="square" lIns="0" tIns="0" rIns="0" bIns="0" rtlCol="0"/>
          <a:lstStyle/>
          <a:p>
            <a:endParaRPr/>
          </a:p>
        </p:txBody>
      </p:sp>
      <p:sp>
        <p:nvSpPr>
          <p:cNvPr id="33" name="object 33"/>
          <p:cNvSpPr/>
          <p:nvPr/>
        </p:nvSpPr>
        <p:spPr>
          <a:xfrm>
            <a:off x="7160856" y="6033287"/>
            <a:ext cx="2959735" cy="838200"/>
          </a:xfrm>
          <a:custGeom>
            <a:avLst/>
            <a:gdLst/>
            <a:ahLst/>
            <a:cxnLst/>
            <a:rect l="l" t="t" r="r" b="b"/>
            <a:pathLst>
              <a:path w="2959734" h="838200">
                <a:moveTo>
                  <a:pt x="0" y="838200"/>
                </a:moveTo>
                <a:lnTo>
                  <a:pt x="2959303" y="838200"/>
                </a:lnTo>
                <a:lnTo>
                  <a:pt x="2959303" y="0"/>
                </a:lnTo>
                <a:lnTo>
                  <a:pt x="0" y="0"/>
                </a:lnTo>
                <a:lnTo>
                  <a:pt x="0" y="838200"/>
                </a:lnTo>
                <a:close/>
              </a:path>
            </a:pathLst>
          </a:custGeom>
          <a:solidFill>
            <a:srgbClr val="FFCD1B"/>
          </a:solidFill>
        </p:spPr>
        <p:txBody>
          <a:bodyPr wrap="square" lIns="0" tIns="0" rIns="0" bIns="0" rtlCol="0"/>
          <a:lstStyle/>
          <a:p>
            <a:endParaRPr/>
          </a:p>
        </p:txBody>
      </p:sp>
      <p:sp>
        <p:nvSpPr>
          <p:cNvPr id="34" name="object 34"/>
          <p:cNvSpPr txBox="1"/>
          <p:nvPr/>
        </p:nvSpPr>
        <p:spPr>
          <a:xfrm>
            <a:off x="8242300" y="6182985"/>
            <a:ext cx="1072515" cy="230832"/>
          </a:xfrm>
          <a:prstGeom prst="rect">
            <a:avLst/>
          </a:prstGeom>
        </p:spPr>
        <p:txBody>
          <a:bodyPr vert="horz" wrap="square" lIns="0" tIns="15240" rIns="0" bIns="0" rtlCol="0">
            <a:spAutoFit/>
          </a:bodyPr>
          <a:lstStyle/>
          <a:p>
            <a:pPr>
              <a:lnSpc>
                <a:spcPct val="100000"/>
              </a:lnSpc>
              <a:spcBef>
                <a:spcPts val="120"/>
              </a:spcBef>
            </a:pPr>
            <a:r>
              <a:rPr lang="en-US" sz="1400" b="1" spc="50" dirty="0" smtClean="0">
                <a:solidFill>
                  <a:srgbClr val="1C1C1B"/>
                </a:solidFill>
                <a:latin typeface="Calibri"/>
                <a:cs typeface="Calibri"/>
              </a:rPr>
              <a:t>Our Own</a:t>
            </a:r>
            <a:endParaRPr sz="1400" dirty="0">
              <a:latin typeface="Calibri"/>
              <a:cs typeface="Calibri"/>
            </a:endParaRPr>
          </a:p>
        </p:txBody>
      </p:sp>
      <p:sp>
        <p:nvSpPr>
          <p:cNvPr id="35" name="object 35"/>
          <p:cNvSpPr txBox="1"/>
          <p:nvPr/>
        </p:nvSpPr>
        <p:spPr>
          <a:xfrm>
            <a:off x="8112761" y="6363639"/>
            <a:ext cx="1882139" cy="230832"/>
          </a:xfrm>
          <a:prstGeom prst="rect">
            <a:avLst/>
          </a:prstGeom>
        </p:spPr>
        <p:txBody>
          <a:bodyPr vert="horz" wrap="square" lIns="0" tIns="15240" rIns="0" bIns="0" rtlCol="0">
            <a:spAutoFit/>
          </a:bodyPr>
          <a:lstStyle/>
          <a:p>
            <a:pPr>
              <a:lnSpc>
                <a:spcPct val="100000"/>
              </a:lnSpc>
              <a:spcBef>
                <a:spcPts val="120"/>
              </a:spcBef>
            </a:pPr>
            <a:r>
              <a:rPr lang="en-US" sz="1400" b="1" spc="40" dirty="0" smtClean="0">
                <a:solidFill>
                  <a:srgbClr val="1C1C1B"/>
                </a:solidFill>
                <a:latin typeface="Calibri"/>
                <a:cs typeface="Calibri"/>
              </a:rPr>
              <a:t>Design Office</a:t>
            </a:r>
            <a:endParaRPr sz="1400" dirty="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762793" y="3789693"/>
            <a:ext cx="6929208" cy="376150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288" y="3772763"/>
            <a:ext cx="3799992" cy="3787292"/>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295" y="310032"/>
            <a:ext cx="4930140" cy="993140"/>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lstStyle/>
          <a:p>
            <a:endParaRPr/>
          </a:p>
        </p:txBody>
      </p:sp>
      <p:sp>
        <p:nvSpPr>
          <p:cNvPr id="5" name="object 5"/>
          <p:cNvSpPr txBox="1">
            <a:spLocks noGrp="1"/>
          </p:cNvSpPr>
          <p:nvPr>
            <p:ph type="title"/>
          </p:nvPr>
        </p:nvSpPr>
        <p:spPr>
          <a:xfrm>
            <a:off x="484585" y="397767"/>
            <a:ext cx="3662679" cy="767518"/>
          </a:xfrm>
          <a:prstGeom prst="rect">
            <a:avLst/>
          </a:prstGeom>
        </p:spPr>
        <p:txBody>
          <a:bodyPr vert="horz" wrap="square" lIns="0" tIns="13335" rIns="0" bIns="0" rtlCol="0">
            <a:spAutoFit/>
          </a:bodyPr>
          <a:lstStyle/>
          <a:p>
            <a:pPr marL="12700">
              <a:lnSpc>
                <a:spcPct val="100000"/>
              </a:lnSpc>
              <a:spcBef>
                <a:spcPts val="105"/>
              </a:spcBef>
            </a:pPr>
            <a:r>
              <a:rPr lang="en-US" sz="4900" spc="-340" dirty="0" smtClean="0"/>
              <a:t>Ag Machines</a:t>
            </a:r>
            <a:endParaRPr sz="4900" dirty="0"/>
          </a:p>
        </p:txBody>
      </p:sp>
      <p:sp>
        <p:nvSpPr>
          <p:cNvPr id="6" name="object 6"/>
          <p:cNvSpPr txBox="1"/>
          <p:nvPr/>
        </p:nvSpPr>
        <p:spPr>
          <a:xfrm>
            <a:off x="1225885" y="5800776"/>
            <a:ext cx="1426210" cy="382156"/>
          </a:xfrm>
          <a:prstGeom prst="rect">
            <a:avLst/>
          </a:prstGeom>
        </p:spPr>
        <p:txBody>
          <a:bodyPr vert="horz" wrap="square" lIns="0" tIns="12700" rIns="0" bIns="0" rtlCol="0">
            <a:spAutoFit/>
          </a:bodyPr>
          <a:lstStyle/>
          <a:p>
            <a:pPr marL="12700">
              <a:lnSpc>
                <a:spcPct val="100000"/>
              </a:lnSpc>
              <a:spcBef>
                <a:spcPts val="100"/>
              </a:spcBef>
            </a:pPr>
            <a:r>
              <a:rPr lang="en-US" sz="2400" spc="235" dirty="0" smtClean="0">
                <a:solidFill>
                  <a:srgbClr val="1C1C1B"/>
                </a:solidFill>
                <a:latin typeface="Calibri"/>
                <a:cs typeface="Calibri"/>
              </a:rPr>
              <a:t>APO</a:t>
            </a:r>
            <a:r>
              <a:rPr sz="2400" spc="235" dirty="0" smtClean="0">
                <a:solidFill>
                  <a:srgbClr val="1C1C1B"/>
                </a:solidFill>
                <a:latin typeface="Calibri"/>
                <a:cs typeface="Calibri"/>
              </a:rPr>
              <a:t>-50</a:t>
            </a:r>
            <a:r>
              <a:rPr lang="en-US" sz="2400" spc="235" dirty="0" smtClean="0">
                <a:solidFill>
                  <a:srgbClr val="1C1C1B"/>
                </a:solidFill>
                <a:latin typeface="Calibri"/>
                <a:cs typeface="Calibri"/>
              </a:rPr>
              <a:t>F</a:t>
            </a:r>
            <a:endParaRPr sz="2400" dirty="0">
              <a:latin typeface="Calibri"/>
              <a:cs typeface="Calibri"/>
            </a:endParaRPr>
          </a:p>
        </p:txBody>
      </p:sp>
      <p:sp>
        <p:nvSpPr>
          <p:cNvPr id="7" name="object 7"/>
          <p:cNvSpPr txBox="1"/>
          <p:nvPr/>
        </p:nvSpPr>
        <p:spPr>
          <a:xfrm>
            <a:off x="4359224" y="5800776"/>
            <a:ext cx="2079625" cy="751488"/>
          </a:xfrm>
          <a:prstGeom prst="rect">
            <a:avLst/>
          </a:prstGeom>
        </p:spPr>
        <p:txBody>
          <a:bodyPr vert="horz" wrap="square" lIns="0" tIns="12700" rIns="0" bIns="0" rtlCol="0">
            <a:spAutoFit/>
          </a:bodyPr>
          <a:lstStyle/>
          <a:p>
            <a:pPr marL="12700">
              <a:lnSpc>
                <a:spcPct val="100000"/>
              </a:lnSpc>
              <a:spcBef>
                <a:spcPts val="100"/>
              </a:spcBef>
            </a:pPr>
            <a:r>
              <a:rPr lang="en-US" sz="2400" spc="90" dirty="0" smtClean="0">
                <a:solidFill>
                  <a:srgbClr val="1C1C1B"/>
                </a:solidFill>
                <a:latin typeface="Calibri"/>
                <a:cs typeface="Calibri"/>
              </a:rPr>
              <a:t>From</a:t>
            </a:r>
            <a:r>
              <a:rPr lang="ru-RU" sz="2400" spc="90" dirty="0" smtClean="0">
                <a:solidFill>
                  <a:srgbClr val="1C1C1B"/>
                </a:solidFill>
                <a:latin typeface="Calibri"/>
                <a:cs typeface="Calibri"/>
              </a:rPr>
              <a:t> </a:t>
            </a:r>
            <a:r>
              <a:rPr lang="en-US" sz="2400" spc="90" dirty="0">
                <a:solidFill>
                  <a:srgbClr val="1C1C1B"/>
                </a:solidFill>
                <a:latin typeface="Calibri"/>
                <a:cs typeface="Calibri"/>
              </a:rPr>
              <a:t>Z</a:t>
            </a:r>
            <a:r>
              <a:rPr sz="2400" spc="90" dirty="0" smtClean="0">
                <a:solidFill>
                  <a:srgbClr val="1C1C1B"/>
                </a:solidFill>
                <a:latin typeface="Calibri"/>
                <a:cs typeface="Calibri"/>
              </a:rPr>
              <a:t>М-1</a:t>
            </a:r>
            <a:r>
              <a:rPr sz="2400" spc="-65" dirty="0" smtClean="0">
                <a:solidFill>
                  <a:srgbClr val="1C1C1B"/>
                </a:solidFill>
                <a:latin typeface="Calibri"/>
                <a:cs typeface="Calibri"/>
              </a:rPr>
              <a:t> </a:t>
            </a:r>
            <a:r>
              <a:rPr lang="en-US" sz="2400" spc="-65" dirty="0" smtClean="0">
                <a:solidFill>
                  <a:srgbClr val="1C1C1B"/>
                </a:solidFill>
                <a:latin typeface="Calibri"/>
                <a:cs typeface="Calibri"/>
              </a:rPr>
              <a:t>to</a:t>
            </a:r>
            <a:r>
              <a:rPr lang="ru-RU" sz="2400" spc="-65" dirty="0" smtClean="0">
                <a:solidFill>
                  <a:srgbClr val="1C1C1B"/>
                </a:solidFill>
                <a:latin typeface="Calibri"/>
                <a:cs typeface="Calibri"/>
              </a:rPr>
              <a:t> </a:t>
            </a:r>
            <a:r>
              <a:rPr lang="en-US" sz="2400" spc="-65" dirty="0" smtClean="0">
                <a:solidFill>
                  <a:srgbClr val="1C1C1B"/>
                </a:solidFill>
                <a:latin typeface="Calibri"/>
                <a:cs typeface="Calibri"/>
              </a:rPr>
              <a:t>Z</a:t>
            </a:r>
            <a:r>
              <a:rPr lang="ru-RU" sz="2400" spc="-65" dirty="0" smtClean="0">
                <a:solidFill>
                  <a:srgbClr val="1C1C1B"/>
                </a:solidFill>
                <a:latin typeface="Calibri"/>
                <a:cs typeface="Calibri"/>
              </a:rPr>
              <a:t>М-40</a:t>
            </a:r>
            <a:r>
              <a:rPr lang="en-US" sz="2400" spc="-65" dirty="0" smtClean="0">
                <a:solidFill>
                  <a:srgbClr val="1C1C1B"/>
                </a:solidFill>
                <a:latin typeface="Calibri"/>
                <a:cs typeface="Calibri"/>
              </a:rPr>
              <a:t>F</a:t>
            </a:r>
            <a:r>
              <a:rPr sz="2400" spc="210" dirty="0" smtClean="0">
                <a:solidFill>
                  <a:srgbClr val="1C1C1B"/>
                </a:solidFill>
                <a:latin typeface="Calibri"/>
                <a:cs typeface="Calibri"/>
              </a:rPr>
              <a:t>/</a:t>
            </a:r>
            <a:r>
              <a:rPr lang="en-US" sz="2400" spc="210" dirty="0" smtClean="0">
                <a:solidFill>
                  <a:srgbClr val="1C1C1B"/>
                </a:solidFill>
                <a:latin typeface="Calibri"/>
                <a:cs typeface="Calibri"/>
              </a:rPr>
              <a:t>FN</a:t>
            </a:r>
            <a:endParaRPr sz="2400" dirty="0">
              <a:latin typeface="Calibri"/>
              <a:cs typeface="Calibri"/>
            </a:endParaRPr>
          </a:p>
        </p:txBody>
      </p:sp>
      <p:sp>
        <p:nvSpPr>
          <p:cNvPr id="8" name="object 8"/>
          <p:cNvSpPr txBox="1"/>
          <p:nvPr/>
        </p:nvSpPr>
        <p:spPr>
          <a:xfrm>
            <a:off x="8268893" y="5800776"/>
            <a:ext cx="965200" cy="382156"/>
          </a:xfrm>
          <a:prstGeom prst="rect">
            <a:avLst/>
          </a:prstGeom>
        </p:spPr>
        <p:txBody>
          <a:bodyPr vert="horz" wrap="square" lIns="0" tIns="12700" rIns="0" bIns="0" rtlCol="0">
            <a:spAutoFit/>
          </a:bodyPr>
          <a:lstStyle/>
          <a:p>
            <a:pPr marL="12700">
              <a:lnSpc>
                <a:spcPct val="100000"/>
              </a:lnSpc>
              <a:spcBef>
                <a:spcPts val="100"/>
              </a:spcBef>
            </a:pPr>
            <a:r>
              <a:rPr lang="en-US" sz="2400" spc="180" dirty="0" smtClean="0">
                <a:solidFill>
                  <a:srgbClr val="1C1C1B"/>
                </a:solidFill>
                <a:latin typeface="Calibri"/>
                <a:cs typeface="Calibri"/>
              </a:rPr>
              <a:t>TBM</a:t>
            </a:r>
            <a:r>
              <a:rPr sz="2400" spc="180" dirty="0" smtClean="0">
                <a:solidFill>
                  <a:srgbClr val="1C1C1B"/>
                </a:solidFill>
                <a:latin typeface="Calibri"/>
                <a:cs typeface="Calibri"/>
              </a:rPr>
              <a:t>-8</a:t>
            </a:r>
            <a:endParaRPr sz="2400" dirty="0">
              <a:latin typeface="Calibri"/>
              <a:cs typeface="Calibri"/>
            </a:endParaRPr>
          </a:p>
        </p:txBody>
      </p:sp>
      <p:sp>
        <p:nvSpPr>
          <p:cNvPr id="9" name="object 9"/>
          <p:cNvSpPr/>
          <p:nvPr/>
        </p:nvSpPr>
        <p:spPr>
          <a:xfrm>
            <a:off x="3666540" y="2673934"/>
            <a:ext cx="0" cy="2289810"/>
          </a:xfrm>
          <a:custGeom>
            <a:avLst/>
            <a:gdLst/>
            <a:ahLst/>
            <a:cxnLst/>
            <a:rect l="l" t="t" r="r" b="b"/>
            <a:pathLst>
              <a:path h="2289810">
                <a:moveTo>
                  <a:pt x="0" y="0"/>
                </a:moveTo>
                <a:lnTo>
                  <a:pt x="0" y="2289200"/>
                </a:lnTo>
              </a:path>
            </a:pathLst>
          </a:custGeom>
          <a:ln w="44450">
            <a:solidFill>
              <a:srgbClr val="F2F2F3"/>
            </a:solidFill>
          </a:ln>
        </p:spPr>
        <p:txBody>
          <a:bodyPr wrap="square" lIns="0" tIns="0" rIns="0" bIns="0" rtlCol="0"/>
          <a:lstStyle/>
          <a:p>
            <a:endParaRPr/>
          </a:p>
        </p:txBody>
      </p:sp>
      <p:sp>
        <p:nvSpPr>
          <p:cNvPr id="10" name="object 10"/>
          <p:cNvSpPr/>
          <p:nvPr/>
        </p:nvSpPr>
        <p:spPr>
          <a:xfrm>
            <a:off x="7097039" y="2673947"/>
            <a:ext cx="0" cy="2289810"/>
          </a:xfrm>
          <a:custGeom>
            <a:avLst/>
            <a:gdLst/>
            <a:ahLst/>
            <a:cxnLst/>
            <a:rect l="l" t="t" r="r" b="b"/>
            <a:pathLst>
              <a:path h="2289810">
                <a:moveTo>
                  <a:pt x="0" y="0"/>
                </a:moveTo>
                <a:lnTo>
                  <a:pt x="0" y="2289454"/>
                </a:lnTo>
              </a:path>
            </a:pathLst>
          </a:custGeom>
          <a:ln w="44450">
            <a:solidFill>
              <a:srgbClr val="F2F2F3"/>
            </a:solidFill>
          </a:ln>
        </p:spPr>
        <p:txBody>
          <a:bodyPr wrap="square" lIns="0" tIns="0" rIns="0" bIns="0" rtlCol="0"/>
          <a:lstStyle/>
          <a:p>
            <a:endParaRPr/>
          </a:p>
        </p:txBody>
      </p:sp>
      <p:sp>
        <p:nvSpPr>
          <p:cNvPr id="11" name="object 11"/>
          <p:cNvSpPr/>
          <p:nvPr/>
        </p:nvSpPr>
        <p:spPr>
          <a:xfrm>
            <a:off x="7070725" y="2239137"/>
            <a:ext cx="3247288" cy="3247288"/>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3733952" y="2239137"/>
            <a:ext cx="3247288" cy="3247288"/>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373989" y="2239137"/>
            <a:ext cx="3247288" cy="3247288"/>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432300" y="885825"/>
            <a:ext cx="6096000" cy="5509200"/>
          </a:xfrm>
        </p:spPr>
        <p:txBody>
          <a:bodyPr/>
          <a:lstStyle/>
          <a:p>
            <a:endParaRPr lang="ru-RU" sz="2000" dirty="0" smtClean="0">
              <a:latin typeface="Calibri" panose="020F0502020204030204" pitchFamily="34" charset="0"/>
              <a:cs typeface="Calibri" panose="020F0502020204030204" pitchFamily="34" charset="0"/>
            </a:endParaRPr>
          </a:p>
          <a:p>
            <a:r>
              <a:rPr lang="en-US" sz="2000" dirty="0" smtClean="0">
                <a:latin typeface="Calibri" panose="020F0502020204030204" pitchFamily="34" charset="0"/>
                <a:cs typeface="Calibri" panose="020F0502020204030204" pitchFamily="34" charset="0"/>
              </a:rPr>
              <a:t>Machine APO</a:t>
            </a:r>
            <a:r>
              <a:rPr lang="ru-RU" sz="2000" dirty="0" smtClean="0">
                <a:latin typeface="Calibri" panose="020F0502020204030204" pitchFamily="34" charset="0"/>
                <a:cs typeface="Calibri" panose="020F0502020204030204" pitchFamily="34" charset="0"/>
              </a:rPr>
              <a:t>-50</a:t>
            </a:r>
            <a:r>
              <a:rPr lang="en-US" sz="2000" dirty="0" smtClean="0">
                <a:latin typeface="Calibri" panose="020F0502020204030204" pitchFamily="34" charset="0"/>
                <a:cs typeface="Calibri" panose="020F0502020204030204" pitchFamily="34" charset="0"/>
              </a:rPr>
              <a:t>F is designed for preliminary grain cleaning from spikes, straw, stones, light and other littering impurities coming from combine of grain heaps of headed grains, leguminous plants and sunflower.</a:t>
            </a:r>
            <a:r>
              <a:rPr lang="ru-RU" sz="2000" dirty="0">
                <a:latin typeface="Calibri" panose="020F0502020204030204" pitchFamily="34" charset="0"/>
                <a:cs typeface="Calibri" panose="020F0502020204030204" pitchFamily="34" charset="0"/>
              </a:rPr>
              <a:t/>
            </a:r>
            <a:br>
              <a:rPr lang="ru-RU" sz="2000" dirty="0">
                <a:latin typeface="Calibri" panose="020F0502020204030204" pitchFamily="34" charset="0"/>
                <a:cs typeface="Calibri" panose="020F0502020204030204" pitchFamily="34" charset="0"/>
              </a:rPr>
            </a:br>
            <a:r>
              <a:rPr lang="en-US" sz="2000" dirty="0" smtClean="0">
                <a:latin typeface="Calibri" panose="020F0502020204030204" pitchFamily="34" charset="0"/>
                <a:cs typeface="Calibri" panose="020F0502020204030204" pitchFamily="34" charset="0"/>
              </a:rPr>
              <a:t>Machine is designed for working in fixed stationery  plants and is installed before grain cleaning machines or dryers, which manufacturing capacity is </a:t>
            </a:r>
            <a:r>
              <a:rPr lang="ru-RU" sz="2000" dirty="0" smtClean="0">
                <a:latin typeface="Calibri" panose="020F0502020204030204" pitchFamily="34" charset="0"/>
                <a:cs typeface="Calibri" panose="020F0502020204030204" pitchFamily="34" charset="0"/>
              </a:rPr>
              <a:t>40</a:t>
            </a:r>
            <a:r>
              <a:rPr lang="ru-RU" sz="2000" dirty="0">
                <a:latin typeface="Calibri" panose="020F0502020204030204" pitchFamily="34" charset="0"/>
                <a:cs typeface="Calibri" panose="020F0502020204030204" pitchFamily="34" charset="0"/>
              </a:rPr>
              <a:t>...45 </a:t>
            </a:r>
            <a:r>
              <a:rPr lang="en-US" sz="2000" dirty="0" smtClean="0">
                <a:latin typeface="Calibri" panose="020F0502020204030204" pitchFamily="34" charset="0"/>
                <a:cs typeface="Calibri" panose="020F0502020204030204" pitchFamily="34" charset="0"/>
              </a:rPr>
              <a:t>tons per hour.</a:t>
            </a:r>
          </a:p>
          <a:p>
            <a:endParaRPr lang="ru-RU" sz="1800" b="1" dirty="0" smtClean="0">
              <a:latin typeface="Calibri" panose="020F0502020204030204" pitchFamily="34" charset="0"/>
              <a:cs typeface="Calibri" panose="020F0502020204030204" pitchFamily="34" charset="0"/>
            </a:endParaRPr>
          </a:p>
          <a:p>
            <a:r>
              <a:rPr lang="en-US" sz="2400" b="1" dirty="0" smtClean="0">
                <a:latin typeface="Calibri" panose="020F0502020204030204" pitchFamily="34" charset="0"/>
                <a:cs typeface="Calibri" panose="020F0502020204030204" pitchFamily="34" charset="0"/>
              </a:rPr>
              <a:t>Advantages for the customer</a:t>
            </a:r>
            <a:r>
              <a:rPr lang="ru-RU" sz="2400" b="1" dirty="0" smtClean="0">
                <a:latin typeface="Calibri" panose="020F0502020204030204" pitchFamily="34" charset="0"/>
                <a:cs typeface="Calibri" panose="020F0502020204030204" pitchFamily="34" charset="0"/>
              </a:rPr>
              <a:t>:</a:t>
            </a:r>
            <a:r>
              <a:rPr lang="ru-RU" sz="1800" b="1" dirty="0" smtClean="0">
                <a:latin typeface="Calibri" panose="020F0502020204030204" pitchFamily="34" charset="0"/>
                <a:cs typeface="Calibri" panose="020F0502020204030204" pitchFamily="34" charset="0"/>
              </a:rPr>
              <a:t/>
            </a:r>
            <a:br>
              <a:rPr lang="ru-RU" sz="1800" b="1" dirty="0" smtClean="0">
                <a:latin typeface="Calibri" panose="020F0502020204030204" pitchFamily="34" charset="0"/>
                <a:cs typeface="Calibri" panose="020F0502020204030204" pitchFamily="34" charset="0"/>
              </a:rPr>
            </a:br>
            <a:r>
              <a:rPr lang="ru-RU" sz="2000" dirty="0" smtClean="0">
                <a:latin typeface="Calibri" panose="020F0502020204030204" pitchFamily="34" charset="0"/>
                <a:cs typeface="Calibri" panose="020F0502020204030204" pitchFamily="34" charset="0"/>
              </a:rPr>
              <a:t>1. </a:t>
            </a:r>
            <a:r>
              <a:rPr lang="en-US" sz="2000" dirty="0" smtClean="0">
                <a:latin typeface="Calibri" panose="020F0502020204030204" pitchFamily="34" charset="0"/>
                <a:cs typeface="Calibri" panose="020F0502020204030204" pitchFamily="34" charset="0"/>
              </a:rPr>
              <a:t>Sequential cleaning by air and on sieves.</a:t>
            </a:r>
            <a:endParaRPr lang="ru-RU" sz="2000" dirty="0" smtClean="0">
              <a:latin typeface="Calibri" panose="020F0502020204030204" pitchFamily="34" charset="0"/>
              <a:cs typeface="Calibri" panose="020F0502020204030204" pitchFamily="34" charset="0"/>
            </a:endParaRPr>
          </a:p>
          <a:p>
            <a:r>
              <a:rPr lang="ru-RU" sz="2000" dirty="0" smtClean="0">
                <a:latin typeface="Calibri" panose="020F0502020204030204" pitchFamily="34" charset="0"/>
                <a:cs typeface="Calibri" panose="020F0502020204030204" pitchFamily="34" charset="0"/>
              </a:rPr>
              <a:t>2. </a:t>
            </a:r>
            <a:r>
              <a:rPr lang="en-US" sz="2000" dirty="0" smtClean="0">
                <a:latin typeface="Calibri" panose="020F0502020204030204" pitchFamily="34" charset="0"/>
                <a:cs typeface="Calibri" panose="020F0502020204030204" pitchFamily="34" charset="0"/>
              </a:rPr>
              <a:t>Absence of closed-circuit air system.</a:t>
            </a:r>
            <a:endParaRPr lang="ru-RU" sz="2000" dirty="0">
              <a:latin typeface="Calibri" panose="020F0502020204030204" pitchFamily="34" charset="0"/>
              <a:cs typeface="Calibri" panose="020F0502020204030204" pitchFamily="34" charset="0"/>
            </a:endParaRPr>
          </a:p>
          <a:p>
            <a:r>
              <a:rPr lang="ru-RU" sz="2000" dirty="0" smtClean="0">
                <a:latin typeface="Calibri" panose="020F0502020204030204" pitchFamily="34" charset="0"/>
                <a:cs typeface="Calibri" panose="020F0502020204030204" pitchFamily="34" charset="0"/>
              </a:rPr>
              <a:t>3. </a:t>
            </a:r>
            <a:r>
              <a:rPr lang="en-US" sz="2000" dirty="0" smtClean="0">
                <a:latin typeface="Calibri" panose="020F0502020204030204" pitchFamily="34" charset="0"/>
                <a:cs typeface="Calibri" panose="020F0502020204030204" pitchFamily="34" charset="0"/>
              </a:rPr>
              <a:t>Availability of two independent sieve boots. Simplicity of sieve changing.</a:t>
            </a:r>
          </a:p>
          <a:p>
            <a:r>
              <a:rPr lang="ru-RU" sz="2000" dirty="0" smtClean="0">
                <a:latin typeface="Calibri" panose="020F0502020204030204" pitchFamily="34" charset="0"/>
                <a:cs typeface="Calibri" panose="020F0502020204030204" pitchFamily="34" charset="0"/>
              </a:rPr>
              <a:t>4. </a:t>
            </a:r>
            <a:r>
              <a:rPr lang="en-US" sz="2000" dirty="0" smtClean="0">
                <a:latin typeface="Calibri" panose="020F0502020204030204" pitchFamily="34" charset="0"/>
                <a:cs typeface="Calibri" panose="020F0502020204030204" pitchFamily="34" charset="0"/>
              </a:rPr>
              <a:t>Profound air cleaning in setting vessel and cyclone.</a:t>
            </a:r>
            <a:endParaRPr lang="ru-RU" sz="2000" dirty="0" smtClean="0">
              <a:latin typeface="Calibri" panose="020F0502020204030204" pitchFamily="34" charset="0"/>
              <a:cs typeface="Calibri" panose="020F0502020204030204" pitchFamily="34" charset="0"/>
            </a:endParaRPr>
          </a:p>
          <a:p>
            <a:r>
              <a:rPr lang="ru-RU" sz="2000" dirty="0" smtClean="0">
                <a:latin typeface="Calibri" panose="020F0502020204030204" pitchFamily="34" charset="0"/>
                <a:cs typeface="Calibri" panose="020F0502020204030204" pitchFamily="34" charset="0"/>
              </a:rPr>
              <a:t>5. </a:t>
            </a:r>
            <a:r>
              <a:rPr lang="en-US" sz="2000" dirty="0" smtClean="0">
                <a:latin typeface="Calibri" panose="020F0502020204030204" pitchFamily="34" charset="0"/>
                <a:cs typeface="Calibri" panose="020F0502020204030204" pitchFamily="34" charset="0"/>
              </a:rPr>
              <a:t>Separation of cleaned grain from big and airborne impurities.</a:t>
            </a:r>
            <a:endParaRPr lang="ru-RU" sz="1800" b="1" dirty="0">
              <a:latin typeface="Calibri" panose="020F0502020204030204" pitchFamily="34" charset="0"/>
              <a:cs typeface="Calibri" panose="020F0502020204030204" pitchFamily="34" charset="0"/>
            </a:endParaRPr>
          </a:p>
          <a:p>
            <a:endParaRPr lang="ru-RU" dirty="0"/>
          </a:p>
        </p:txBody>
      </p:sp>
      <p:sp>
        <p:nvSpPr>
          <p:cNvPr id="4" name="object 6"/>
          <p:cNvSpPr>
            <a:spLocks noGrp="1"/>
          </p:cNvSpPr>
          <p:nvPr>
            <p:ph type="title"/>
          </p:nvPr>
        </p:nvSpPr>
        <p:spPr>
          <a:xfrm>
            <a:off x="0" y="200025"/>
            <a:ext cx="10528300" cy="553998"/>
          </a:xfrm>
          <a:custGeom>
            <a:avLst/>
            <a:gdLst/>
            <a:ahLst/>
            <a:cxnLst/>
            <a:rect l="l" t="t" r="r" b="b"/>
            <a:pathLst>
              <a:path w="10182225" h="759460">
                <a:moveTo>
                  <a:pt x="0" y="759383"/>
                </a:moveTo>
                <a:lnTo>
                  <a:pt x="10181882" y="759383"/>
                </a:lnTo>
                <a:lnTo>
                  <a:pt x="10181882" y="0"/>
                </a:lnTo>
                <a:lnTo>
                  <a:pt x="0" y="0"/>
                </a:lnTo>
                <a:lnTo>
                  <a:pt x="0" y="759383"/>
                </a:lnTo>
                <a:close/>
              </a:path>
            </a:pathLst>
          </a:custGeom>
          <a:solidFill>
            <a:srgbClr val="FFCD1B"/>
          </a:solidFill>
        </p:spPr>
        <p:txBody>
          <a:bodyPr wrap="square" lIns="0" tIns="0" rIns="0" bIns="0" rtlCol="0"/>
          <a:lstStyle/>
          <a:p>
            <a:r>
              <a:rPr lang="en-US" sz="3600" dirty="0" smtClean="0"/>
              <a:t>Preliminary Grain Cleaning Machine</a:t>
            </a:r>
            <a:r>
              <a:rPr lang="ru-RU" sz="3600" dirty="0" smtClean="0"/>
              <a:t> </a:t>
            </a:r>
            <a:r>
              <a:rPr lang="en-US" sz="3600" dirty="0" smtClean="0"/>
              <a:t>APO</a:t>
            </a:r>
            <a:r>
              <a:rPr lang="ru-RU" sz="3600" dirty="0" smtClean="0"/>
              <a:t>-50</a:t>
            </a:r>
            <a:r>
              <a:rPr lang="en-US" sz="3600" dirty="0" smtClean="0"/>
              <a:t>F</a:t>
            </a:r>
            <a:endParaRPr lang="ru-RU" sz="3600" dirty="0"/>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100" y="1038224"/>
            <a:ext cx="4038600" cy="6460641"/>
          </a:xfrm>
          <a:prstGeom prst="rect">
            <a:avLst/>
          </a:prstGeom>
        </p:spPr>
      </p:pic>
    </p:spTree>
    <p:extLst>
      <p:ext uri="{BB962C8B-B14F-4D97-AF65-F5344CB8AC3E}">
        <p14:creationId xmlns:p14="http://schemas.microsoft.com/office/powerpoint/2010/main" val="1453643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08500" y="1038225"/>
            <a:ext cx="6019800" cy="523220"/>
          </a:xfrm>
        </p:spPr>
        <p:txBody>
          <a:bodyPr/>
          <a:lstStyle/>
          <a:p>
            <a:endParaRPr lang="ru-RU" sz="1800" b="1" dirty="0">
              <a:latin typeface="Calibri" panose="020F0502020204030204" pitchFamily="34" charset="0"/>
              <a:cs typeface="Calibri" panose="020F0502020204030204" pitchFamily="34" charset="0"/>
            </a:endParaRPr>
          </a:p>
          <a:p>
            <a:endParaRPr lang="ru-RU" dirty="0"/>
          </a:p>
        </p:txBody>
      </p:sp>
      <p:sp>
        <p:nvSpPr>
          <p:cNvPr id="4" name="object 6"/>
          <p:cNvSpPr>
            <a:spLocks noGrp="1"/>
          </p:cNvSpPr>
          <p:nvPr>
            <p:ph type="title"/>
          </p:nvPr>
        </p:nvSpPr>
        <p:spPr>
          <a:xfrm>
            <a:off x="0" y="200025"/>
            <a:ext cx="10528300" cy="553998"/>
          </a:xfrm>
          <a:custGeom>
            <a:avLst/>
            <a:gdLst/>
            <a:ahLst/>
            <a:cxnLst/>
            <a:rect l="l" t="t" r="r" b="b"/>
            <a:pathLst>
              <a:path w="10182225" h="759460">
                <a:moveTo>
                  <a:pt x="0" y="759383"/>
                </a:moveTo>
                <a:lnTo>
                  <a:pt x="10181882" y="759383"/>
                </a:lnTo>
                <a:lnTo>
                  <a:pt x="10181882" y="0"/>
                </a:lnTo>
                <a:lnTo>
                  <a:pt x="0" y="0"/>
                </a:lnTo>
                <a:lnTo>
                  <a:pt x="0" y="759383"/>
                </a:lnTo>
                <a:close/>
              </a:path>
            </a:pathLst>
          </a:custGeom>
          <a:solidFill>
            <a:srgbClr val="FFCD1B"/>
          </a:solidFill>
        </p:spPr>
        <p:txBody>
          <a:bodyPr wrap="square" lIns="0" tIns="0" rIns="0" bIns="0" rtlCol="0"/>
          <a:lstStyle/>
          <a:p>
            <a:r>
              <a:rPr lang="en-US" sz="3600" dirty="0" smtClean="0"/>
              <a:t>Grain Cleaning Machine</a:t>
            </a:r>
            <a:r>
              <a:rPr lang="ru-RU" sz="3600" dirty="0" smtClean="0"/>
              <a:t> </a:t>
            </a:r>
            <a:r>
              <a:rPr lang="en-US" sz="3600" dirty="0" smtClean="0"/>
              <a:t>Z</a:t>
            </a:r>
            <a:r>
              <a:rPr lang="ru-RU" sz="3600" dirty="0" smtClean="0"/>
              <a:t>М-1/</a:t>
            </a:r>
            <a:r>
              <a:rPr lang="en-US" sz="3600" dirty="0" smtClean="0"/>
              <a:t>Z</a:t>
            </a:r>
            <a:r>
              <a:rPr lang="ru-RU" sz="3600" dirty="0" smtClean="0"/>
              <a:t>М-40</a:t>
            </a:r>
            <a:r>
              <a:rPr lang="en-US" sz="3600" dirty="0" smtClean="0"/>
              <a:t>FN</a:t>
            </a:r>
            <a:endParaRPr lang="ru-RU" sz="3600"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7880" y="1009650"/>
            <a:ext cx="5810420" cy="5057775"/>
          </a:xfrm>
          <a:prstGeom prst="rect">
            <a:avLst/>
          </a:prstGeom>
        </p:spPr>
      </p:pic>
      <p:sp>
        <p:nvSpPr>
          <p:cNvPr id="7" name="Текст 2"/>
          <p:cNvSpPr txBox="1">
            <a:spLocks/>
          </p:cNvSpPr>
          <p:nvPr/>
        </p:nvSpPr>
        <p:spPr>
          <a:xfrm>
            <a:off x="88900" y="754023"/>
            <a:ext cx="4519556" cy="5847755"/>
          </a:xfrm>
          <a:prstGeom prst="rect">
            <a:avLst/>
          </a:prstGeom>
        </p:spPr>
        <p:txBody>
          <a:bodyPr wrap="square" lIns="0" tIns="0" rIns="0" bIns="0">
            <a:spAutoFit/>
          </a:bodyPr>
          <a:lstStyle>
            <a:lvl1pPr marL="0">
              <a:defRPr sz="1600" b="0" i="0">
                <a:solidFill>
                  <a:srgbClr val="1C1C1B"/>
                </a:solidFill>
                <a:latin typeface="Calibri"/>
                <a:ea typeface="+mn-ea"/>
                <a:cs typeface="Calibri"/>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endParaRPr lang="ru-RU" sz="2000" b="1" kern="0" dirty="0" smtClean="0">
              <a:latin typeface="Calibri" panose="020F0502020204030204" pitchFamily="34" charset="0"/>
              <a:cs typeface="Calibri" panose="020F0502020204030204" pitchFamily="34" charset="0"/>
            </a:endParaRPr>
          </a:p>
          <a:p>
            <a:r>
              <a:rPr lang="en-US" sz="2000" dirty="0" smtClean="0">
                <a:latin typeface="Calibri" panose="020F0502020204030204" pitchFamily="34" charset="0"/>
                <a:cs typeface="Calibri" panose="020F0502020204030204" pitchFamily="34" charset="0"/>
              </a:rPr>
              <a:t>Grain cleaning machines ZM series are designed for primary cleaning of grain from impurities</a:t>
            </a:r>
            <a:r>
              <a:rPr lang="ru-RU" sz="2000" dirty="0" smtClean="0">
                <a:latin typeface="Calibri" panose="020F0502020204030204" pitchFamily="34" charset="0"/>
                <a:cs typeface="Calibri" panose="020F0502020204030204" pitchFamily="34" charset="0"/>
              </a:rPr>
              <a:t>. </a:t>
            </a:r>
            <a:endParaRPr lang="ru-RU" sz="2000" kern="0" dirty="0">
              <a:latin typeface="Calibri" panose="020F0502020204030204" pitchFamily="34" charset="0"/>
              <a:cs typeface="Calibri" panose="020F0502020204030204" pitchFamily="34" charset="0"/>
            </a:endParaRPr>
          </a:p>
          <a:p>
            <a:r>
              <a:rPr lang="en-US" sz="2000" b="1" dirty="0" smtClean="0"/>
              <a:t>Advantages for the customer</a:t>
            </a:r>
            <a:r>
              <a:rPr lang="ru-RU" sz="2000" b="1" dirty="0" smtClean="0"/>
              <a:t>:</a:t>
            </a:r>
            <a:endParaRPr lang="ru-RU" sz="2000" dirty="0"/>
          </a:p>
          <a:p>
            <a:r>
              <a:rPr lang="ru-RU" sz="2000" dirty="0" smtClean="0"/>
              <a:t>1. </a:t>
            </a:r>
            <a:r>
              <a:rPr lang="en-US" sz="2000" dirty="0" smtClean="0"/>
              <a:t>High technological effectiveness is achieved due to forced modes and two full air canals, using the second air canal for classifying grain by weight.</a:t>
            </a:r>
            <a:endParaRPr lang="ru-RU" sz="2000" dirty="0"/>
          </a:p>
          <a:p>
            <a:r>
              <a:rPr lang="ru-RU" sz="2000" dirty="0" smtClean="0"/>
              <a:t>2. </a:t>
            </a:r>
            <a:r>
              <a:rPr lang="en-US" sz="2000" dirty="0" err="1" smtClean="0"/>
              <a:t>Nonclogging</a:t>
            </a:r>
            <a:r>
              <a:rPr lang="en-US" sz="2000" dirty="0" smtClean="0"/>
              <a:t> bunker ensures high manufacturing capacity.</a:t>
            </a:r>
            <a:endParaRPr lang="ru-RU" sz="2000" dirty="0"/>
          </a:p>
          <a:p>
            <a:r>
              <a:rPr lang="ru-RU" sz="2000" dirty="0" smtClean="0"/>
              <a:t>3. </a:t>
            </a:r>
            <a:r>
              <a:rPr lang="en-US" sz="2000" dirty="0" smtClean="0"/>
              <a:t>Fast sieve changing. Frames are wooden and simple in manufacturing.</a:t>
            </a:r>
            <a:endParaRPr lang="ru-RU" sz="2000" dirty="0"/>
          </a:p>
          <a:p>
            <a:r>
              <a:rPr lang="ru-RU" sz="2000" dirty="0" smtClean="0"/>
              <a:t>4. </a:t>
            </a:r>
            <a:r>
              <a:rPr lang="en-US" sz="2000" dirty="0" smtClean="0"/>
              <a:t>High reliability due to design simplicity and machine having no reduction gears and chain-drives.</a:t>
            </a:r>
            <a:endParaRPr lang="ru-RU" sz="2000" dirty="0"/>
          </a:p>
          <a:p>
            <a:r>
              <a:rPr lang="ru-RU" sz="2000" dirty="0" smtClean="0"/>
              <a:t>5. </a:t>
            </a:r>
            <a:r>
              <a:rPr lang="en-US" sz="2000" dirty="0" smtClean="0"/>
              <a:t>Machine does not raise dust and is well-balanced, simple in operation and maintenance.</a:t>
            </a:r>
            <a:endParaRPr lang="ru-RU" sz="2000" dirty="0"/>
          </a:p>
        </p:txBody>
      </p:sp>
      <p:sp>
        <p:nvSpPr>
          <p:cNvPr id="8" name="Прямоугольник 7"/>
          <p:cNvSpPr/>
          <p:nvPr/>
        </p:nvSpPr>
        <p:spPr>
          <a:xfrm>
            <a:off x="5041900" y="6333946"/>
            <a:ext cx="5346700" cy="1323439"/>
          </a:xfrm>
          <a:prstGeom prst="rect">
            <a:avLst/>
          </a:prstGeom>
        </p:spPr>
        <p:txBody>
          <a:bodyPr>
            <a:spAutoFit/>
          </a:bodyPr>
          <a:lstStyle/>
          <a:p>
            <a:pPr lvl="0"/>
            <a:r>
              <a:rPr lang="ru-RU" sz="2000" dirty="0" smtClean="0">
                <a:solidFill>
                  <a:prstClr val="black"/>
                </a:solidFill>
              </a:rPr>
              <a:t>6. </a:t>
            </a:r>
            <a:r>
              <a:rPr lang="en-US" sz="2000" dirty="0" smtClean="0">
                <a:solidFill>
                  <a:prstClr val="black"/>
                </a:solidFill>
              </a:rPr>
              <a:t>Brush sieve cleaning, necessary in case of extremely dirty and wet grains, like those of sunflower.</a:t>
            </a:r>
            <a:r>
              <a:rPr lang="ru-RU" sz="2000" dirty="0">
                <a:solidFill>
                  <a:prstClr val="black"/>
                </a:solidFill>
              </a:rPr>
              <a:t> </a:t>
            </a:r>
            <a:br>
              <a:rPr lang="ru-RU" sz="2000" dirty="0">
                <a:solidFill>
                  <a:prstClr val="black"/>
                </a:solidFill>
              </a:rPr>
            </a:br>
            <a:endParaRPr lang="ru-RU" sz="2000" kern="0" dirty="0">
              <a:solidFill>
                <a:prstClr val="black"/>
              </a:solidFill>
            </a:endParaRPr>
          </a:p>
        </p:txBody>
      </p:sp>
    </p:spTree>
    <p:extLst>
      <p:ext uri="{BB962C8B-B14F-4D97-AF65-F5344CB8AC3E}">
        <p14:creationId xmlns:p14="http://schemas.microsoft.com/office/powerpoint/2010/main" val="321644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08500" y="1038225"/>
            <a:ext cx="6019800" cy="523220"/>
          </a:xfrm>
        </p:spPr>
        <p:txBody>
          <a:bodyPr/>
          <a:lstStyle/>
          <a:p>
            <a:endParaRPr lang="ru-RU" sz="1800" b="1" dirty="0">
              <a:latin typeface="Calibri" panose="020F0502020204030204" pitchFamily="34" charset="0"/>
              <a:cs typeface="Calibri" panose="020F0502020204030204" pitchFamily="34" charset="0"/>
            </a:endParaRPr>
          </a:p>
          <a:p>
            <a:endParaRPr lang="ru-RU" dirty="0"/>
          </a:p>
        </p:txBody>
      </p:sp>
      <p:sp>
        <p:nvSpPr>
          <p:cNvPr id="4" name="object 6"/>
          <p:cNvSpPr>
            <a:spLocks noGrp="1"/>
          </p:cNvSpPr>
          <p:nvPr>
            <p:ph type="title"/>
          </p:nvPr>
        </p:nvSpPr>
        <p:spPr>
          <a:xfrm>
            <a:off x="0" y="200025"/>
            <a:ext cx="10528300" cy="553998"/>
          </a:xfrm>
          <a:custGeom>
            <a:avLst/>
            <a:gdLst/>
            <a:ahLst/>
            <a:cxnLst/>
            <a:rect l="l" t="t" r="r" b="b"/>
            <a:pathLst>
              <a:path w="10182225" h="759460">
                <a:moveTo>
                  <a:pt x="0" y="759383"/>
                </a:moveTo>
                <a:lnTo>
                  <a:pt x="10181882" y="759383"/>
                </a:lnTo>
                <a:lnTo>
                  <a:pt x="10181882" y="0"/>
                </a:lnTo>
                <a:lnTo>
                  <a:pt x="0" y="0"/>
                </a:lnTo>
                <a:lnTo>
                  <a:pt x="0" y="759383"/>
                </a:lnTo>
                <a:close/>
              </a:path>
            </a:pathLst>
          </a:custGeom>
          <a:solidFill>
            <a:srgbClr val="FFCD1B"/>
          </a:solidFill>
        </p:spPr>
        <p:txBody>
          <a:bodyPr wrap="square" lIns="0" tIns="0" rIns="0" bIns="0" rtlCol="0"/>
          <a:lstStyle/>
          <a:p>
            <a:r>
              <a:rPr lang="en-US" sz="3600" dirty="0" smtClean="0"/>
              <a:t>Indented Block</a:t>
            </a:r>
            <a:r>
              <a:rPr lang="ru-RU" sz="3600" dirty="0" smtClean="0"/>
              <a:t> </a:t>
            </a:r>
            <a:r>
              <a:rPr lang="en-US" sz="3600" dirty="0" smtClean="0"/>
              <a:t>TB</a:t>
            </a:r>
            <a:r>
              <a:rPr lang="en-US" sz="3600" dirty="0"/>
              <a:t>M</a:t>
            </a:r>
            <a:r>
              <a:rPr lang="ru-RU" sz="3600" dirty="0" smtClean="0"/>
              <a:t>-8</a:t>
            </a:r>
            <a:endParaRPr lang="ru-RU" sz="3600" dirty="0"/>
          </a:p>
        </p:txBody>
      </p:sp>
      <p:sp>
        <p:nvSpPr>
          <p:cNvPr id="7" name="Текст 2"/>
          <p:cNvSpPr txBox="1">
            <a:spLocks/>
          </p:cNvSpPr>
          <p:nvPr/>
        </p:nvSpPr>
        <p:spPr>
          <a:xfrm>
            <a:off x="5651500" y="697647"/>
            <a:ext cx="4724400" cy="5232202"/>
          </a:xfrm>
          <a:prstGeom prst="rect">
            <a:avLst/>
          </a:prstGeom>
        </p:spPr>
        <p:txBody>
          <a:bodyPr wrap="square" lIns="0" tIns="0" rIns="0" bIns="0">
            <a:spAutoFit/>
          </a:bodyPr>
          <a:lstStyle>
            <a:lvl1pPr marL="0">
              <a:defRPr sz="1600" b="0" i="0">
                <a:solidFill>
                  <a:srgbClr val="1C1C1B"/>
                </a:solidFill>
                <a:latin typeface="Calibri"/>
                <a:ea typeface="+mn-ea"/>
                <a:cs typeface="Calibri"/>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r>
              <a:rPr lang="ru-RU" sz="2000" dirty="0"/>
              <a:t/>
            </a:r>
            <a:br>
              <a:rPr lang="ru-RU" sz="2000" dirty="0"/>
            </a:br>
            <a:r>
              <a:rPr lang="en-US" sz="2000" dirty="0" smtClean="0"/>
              <a:t>Both short and long impurities are separated</a:t>
            </a:r>
            <a:r>
              <a:rPr lang="ru-RU" sz="2000" dirty="0" smtClean="0"/>
              <a:t>.</a:t>
            </a:r>
            <a:endParaRPr lang="ru-RU" sz="2000" dirty="0"/>
          </a:p>
          <a:p>
            <a:r>
              <a:rPr lang="en-US" sz="2000" dirty="0" smtClean="0"/>
              <a:t>Short impurities are separated (corncockle sorter), long impurities (wild oat sorter).</a:t>
            </a:r>
            <a:endParaRPr lang="ru-RU" sz="2000" dirty="0"/>
          </a:p>
          <a:p>
            <a:r>
              <a:rPr lang="en-US" sz="2000" dirty="0" smtClean="0"/>
              <a:t>They do cleaning of material which has undergone preliminary and primary cleaning on air-sieve machines.</a:t>
            </a:r>
            <a:endParaRPr lang="ru-RU" sz="2000" dirty="0"/>
          </a:p>
          <a:p>
            <a:r>
              <a:rPr lang="en-US" sz="2000" dirty="0" smtClean="0"/>
              <a:t>This machine is used in grain cleaning plants type ZAV-20</a:t>
            </a:r>
            <a:r>
              <a:rPr lang="ru-RU" sz="2000" dirty="0" smtClean="0"/>
              <a:t>, </a:t>
            </a:r>
            <a:r>
              <a:rPr lang="en-US" sz="2000" dirty="0" smtClean="0"/>
              <a:t>ZAV</a:t>
            </a:r>
            <a:r>
              <a:rPr lang="ru-RU" sz="2000" dirty="0" smtClean="0"/>
              <a:t>-40.</a:t>
            </a:r>
          </a:p>
          <a:p>
            <a:r>
              <a:rPr lang="en-US" sz="2000" dirty="0" smtClean="0"/>
              <a:t>Contents of indented blocks</a:t>
            </a:r>
            <a:r>
              <a:rPr lang="ru-RU" sz="2000" dirty="0" smtClean="0"/>
              <a:t> </a:t>
            </a:r>
            <a:r>
              <a:rPr lang="en-US" sz="2000" dirty="0" smtClean="0"/>
              <a:t>TBM</a:t>
            </a:r>
            <a:r>
              <a:rPr lang="ru-RU" sz="2000" dirty="0" smtClean="0"/>
              <a:t>-8</a:t>
            </a:r>
            <a:r>
              <a:rPr lang="ru-RU" sz="2000" dirty="0"/>
              <a:t>.</a:t>
            </a:r>
            <a:br>
              <a:rPr lang="ru-RU" sz="2000" dirty="0"/>
            </a:br>
            <a:r>
              <a:rPr lang="en-US" sz="2000" dirty="0" smtClean="0"/>
              <a:t>Indented block TBM-8 contains two grain cleaners: lower grain cleaner (wild oat sorter)</a:t>
            </a:r>
            <a:r>
              <a:rPr lang="ru-RU" sz="2000" dirty="0" smtClean="0"/>
              <a:t> </a:t>
            </a:r>
            <a:r>
              <a:rPr lang="en-US" sz="2000" dirty="0" smtClean="0"/>
              <a:t>TD</a:t>
            </a:r>
            <a:r>
              <a:rPr lang="ru-RU" sz="2000" dirty="0" smtClean="0"/>
              <a:t>-8 </a:t>
            </a:r>
            <a:r>
              <a:rPr lang="en-US" sz="2000" dirty="0" smtClean="0"/>
              <a:t> and upper grain cleaner (corncockle sorter</a:t>
            </a:r>
            <a:r>
              <a:rPr lang="ru-RU" sz="2000" dirty="0" smtClean="0"/>
              <a:t>) </a:t>
            </a:r>
            <a:r>
              <a:rPr lang="ru-RU" sz="2000" dirty="0"/>
              <a:t>ТК-8, </a:t>
            </a:r>
            <a:r>
              <a:rPr lang="en-US" sz="2000" dirty="0" smtClean="0"/>
              <a:t> connected with each other by screws.</a:t>
            </a:r>
            <a:r>
              <a:rPr lang="ru-RU" sz="2000" dirty="0"/>
              <a:t/>
            </a:r>
            <a:br>
              <a:rPr lang="ru-RU" sz="2000" dirty="0"/>
            </a:br>
            <a:r>
              <a:rPr lang="en-US" sz="2000" dirty="0" smtClean="0"/>
              <a:t>TBM</a:t>
            </a:r>
            <a:r>
              <a:rPr lang="ru-RU" sz="2000" dirty="0" smtClean="0"/>
              <a:t>-8 </a:t>
            </a:r>
            <a:r>
              <a:rPr lang="en-US" sz="2000" dirty="0" smtClean="0"/>
              <a:t>is completed with working stations for cleaning of the basic grain crop – wheat.</a:t>
            </a:r>
            <a:endParaRPr lang="ru-RU" sz="2000" dirty="0"/>
          </a:p>
        </p:txBody>
      </p:sp>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587" y="2829967"/>
            <a:ext cx="5067563" cy="4554030"/>
          </a:xfrm>
          <a:prstGeom prst="rect">
            <a:avLst/>
          </a:prstGeom>
        </p:spPr>
      </p:pic>
      <p:sp>
        <p:nvSpPr>
          <p:cNvPr id="6" name="Прямоугольник 5"/>
          <p:cNvSpPr/>
          <p:nvPr/>
        </p:nvSpPr>
        <p:spPr>
          <a:xfrm>
            <a:off x="152400" y="890975"/>
            <a:ext cx="5346700" cy="1938992"/>
          </a:xfrm>
          <a:prstGeom prst="rect">
            <a:avLst/>
          </a:prstGeom>
        </p:spPr>
        <p:txBody>
          <a:bodyPr>
            <a:spAutoFit/>
          </a:bodyPr>
          <a:lstStyle/>
          <a:p>
            <a:r>
              <a:rPr lang="en-US" sz="2000" dirty="0" smtClean="0"/>
              <a:t>Indented block</a:t>
            </a:r>
            <a:r>
              <a:rPr lang="ru-RU" sz="2000" dirty="0"/>
              <a:t> </a:t>
            </a:r>
            <a:r>
              <a:rPr lang="en-US" sz="2000" dirty="0" smtClean="0"/>
              <a:t>TBM</a:t>
            </a:r>
            <a:r>
              <a:rPr lang="ru-RU" sz="2000" dirty="0" smtClean="0"/>
              <a:t>-8</a:t>
            </a:r>
            <a:r>
              <a:rPr lang="en-US" sz="2000" dirty="0"/>
              <a:t> </a:t>
            </a:r>
            <a:r>
              <a:rPr lang="en-US" sz="2000" dirty="0" smtClean="0"/>
              <a:t>is designed for separation of impurities, different from the grains of the main grain crop by their length.</a:t>
            </a:r>
            <a:r>
              <a:rPr lang="ru-RU" sz="2000" dirty="0"/>
              <a:t/>
            </a:r>
            <a:br>
              <a:rPr lang="ru-RU" sz="2000" dirty="0"/>
            </a:br>
            <a:r>
              <a:rPr lang="en-US" sz="2000" dirty="0" smtClean="0"/>
              <a:t>Impurities are divided into short (corncockle, knotweed, broken grain) and long (wild oat, straw, pedicel)</a:t>
            </a:r>
            <a:r>
              <a:rPr lang="ru-RU" sz="2000" dirty="0" smtClean="0"/>
              <a:t>.</a:t>
            </a:r>
            <a:endParaRPr lang="ru-RU" sz="2000" dirty="0"/>
          </a:p>
        </p:txBody>
      </p:sp>
    </p:spTree>
    <p:extLst>
      <p:ext uri="{BB962C8B-B14F-4D97-AF65-F5344CB8AC3E}">
        <p14:creationId xmlns:p14="http://schemas.microsoft.com/office/powerpoint/2010/main" val="1777428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3" cstate="print"/>
          <a:stretch>
            <a:fillRect/>
          </a:stretch>
        </p:blipFill>
        <p:spPr>
          <a:xfrm>
            <a:off x="9236257" y="4637138"/>
            <a:ext cx="1457143" cy="2942857"/>
          </a:xfrm>
          <a:prstGeom prst="rect">
            <a:avLst/>
          </a:prstGeom>
        </p:spPr>
      </p:pic>
      <p:sp>
        <p:nvSpPr>
          <p:cNvPr id="12" name="object 5"/>
          <p:cNvSpPr txBox="1">
            <a:spLocks/>
          </p:cNvSpPr>
          <p:nvPr/>
        </p:nvSpPr>
        <p:spPr>
          <a:xfrm>
            <a:off x="0" y="276224"/>
            <a:ext cx="10693400" cy="918200"/>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l" defTabSz="914400" rtl="0" eaLnBrk="1" fontAlgn="auto" latinLnBrk="0" hangingPunct="1">
              <a:lnSpc>
                <a:spcPct val="100000"/>
              </a:lnSpc>
              <a:spcBef>
                <a:spcPts val="815"/>
              </a:spcBef>
              <a:spcAft>
                <a:spcPts val="0"/>
              </a:spcAft>
              <a:buClrTx/>
              <a:buSzTx/>
              <a:buFontTx/>
              <a:buNone/>
              <a:tabLst/>
              <a:defRPr/>
            </a:pPr>
            <a:r>
              <a:rPr kumimoji="0" lang="en-US" sz="3300" b="1" i="0" u="none" strike="noStrike" kern="0" cap="none" spc="-280" normalizeH="0" baseline="0" noProof="0" dirty="0" smtClean="0">
                <a:ln>
                  <a:noFill/>
                </a:ln>
                <a:solidFill>
                  <a:srgbClr val="1C1C1B"/>
                </a:solidFill>
                <a:effectLst/>
                <a:uLnTx/>
                <a:uFillTx/>
                <a:latin typeface="Century Gothic"/>
                <a:ea typeface="+mj-ea"/>
              </a:rPr>
              <a:t>Agropromspecdetal</a:t>
            </a:r>
            <a:endParaRPr kumimoji="0" lang="ru-RU" sz="3300" b="1" i="0" u="none" strike="noStrike" kern="0" cap="none" spc="-280" normalizeH="0" baseline="0" noProof="0" dirty="0" smtClean="0">
              <a:ln>
                <a:noFill/>
              </a:ln>
              <a:solidFill>
                <a:srgbClr val="1C1C1B"/>
              </a:solidFill>
              <a:effectLst/>
              <a:uLnTx/>
              <a:uFillTx/>
              <a:latin typeface="Century Gothic"/>
              <a:ea typeface="+mj-ea"/>
            </a:endParaRPr>
          </a:p>
          <a:p>
            <a:pPr marL="12700" marR="0" lvl="0" indent="0" algn="l" defTabSz="914400" rtl="0" eaLnBrk="1" fontAlgn="auto" latinLnBrk="0" hangingPunct="1">
              <a:lnSpc>
                <a:spcPct val="100000"/>
              </a:lnSpc>
              <a:spcBef>
                <a:spcPts val="815"/>
              </a:spcBef>
              <a:spcAft>
                <a:spcPts val="0"/>
              </a:spcAft>
              <a:buClrTx/>
              <a:buSzTx/>
              <a:buFontTx/>
              <a:buNone/>
              <a:tabLst/>
              <a:defRPr/>
            </a:pPr>
            <a:r>
              <a:rPr lang="en-US" sz="2000" kern="0" spc="-280" dirty="0"/>
              <a:t>Equipment </a:t>
            </a:r>
            <a:r>
              <a:rPr lang="en-US" sz="2000" kern="0" spc="-280" dirty="0" smtClean="0"/>
              <a:t>modernization  </a:t>
            </a:r>
            <a:r>
              <a:rPr lang="en-US" sz="2000" kern="0" spc="-280" dirty="0"/>
              <a:t>results of agricultural goods manufacturers</a:t>
            </a:r>
            <a:endParaRPr lang="ru-RU" sz="2000" kern="0" spc="-280" dirty="0"/>
          </a:p>
        </p:txBody>
      </p:sp>
      <p:pic>
        <p:nvPicPr>
          <p:cNvPr id="5" name="Рисунок 4"/>
          <p:cNvPicPr>
            <a:picLocks noChangeAspect="1"/>
          </p:cNvPicPr>
          <p:nvPr/>
        </p:nvPicPr>
        <p:blipFill>
          <a:blip r:embed="rId4"/>
          <a:stretch>
            <a:fillRect/>
          </a:stretch>
        </p:blipFill>
        <p:spPr>
          <a:xfrm>
            <a:off x="392633" y="1419225"/>
            <a:ext cx="9599070" cy="5791200"/>
          </a:xfrm>
          <a:prstGeom prst="rect">
            <a:avLst/>
          </a:prstGeom>
        </p:spPr>
      </p:pic>
    </p:spTree>
    <p:extLst>
      <p:ext uri="{BB962C8B-B14F-4D97-AF65-F5344CB8AC3E}">
        <p14:creationId xmlns:p14="http://schemas.microsoft.com/office/powerpoint/2010/main" val="3925532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p:cNvSpPr txBox="1">
            <a:spLocks/>
          </p:cNvSpPr>
          <p:nvPr/>
        </p:nvSpPr>
        <p:spPr>
          <a:xfrm>
            <a:off x="0" y="276225"/>
            <a:ext cx="10693400" cy="918200"/>
          </a:xfrm>
          <a:custGeom>
            <a:avLst/>
            <a:gdLst/>
            <a:ahLst/>
            <a:cxnLst/>
            <a:rect l="l" t="t" r="r" b="b"/>
            <a:pathLst>
              <a:path w="4930140" h="993140">
                <a:moveTo>
                  <a:pt x="0" y="992517"/>
                </a:moveTo>
                <a:lnTo>
                  <a:pt x="4929784" y="992517"/>
                </a:lnTo>
                <a:lnTo>
                  <a:pt x="4929784" y="0"/>
                </a:lnTo>
                <a:lnTo>
                  <a:pt x="0" y="0"/>
                </a:lnTo>
                <a:lnTo>
                  <a:pt x="0" y="992517"/>
                </a:lnTo>
                <a:close/>
              </a:path>
            </a:pathLst>
          </a:custGeom>
          <a:solidFill>
            <a:srgbClr val="FFCD1B"/>
          </a:solidFill>
        </p:spPr>
        <p:txBody>
          <a:bodyPr wrap="square" lIns="0" tIns="0" rIns="0" bIns="0" rtlCol="0">
            <a:spAutoFit/>
          </a:bodyPr>
          <a:lstStyle>
            <a:lvl1pPr>
              <a:defRPr sz="5000" b="1" i="0">
                <a:solidFill>
                  <a:srgbClr val="1C1C1B"/>
                </a:solidFill>
                <a:latin typeface="Century Gothic"/>
                <a:ea typeface="+mj-ea"/>
                <a:cs typeface="Century Gothic"/>
              </a:defRPr>
            </a:lvl1pPr>
          </a:lstStyle>
          <a:p>
            <a:pPr marL="12700" marR="0" lvl="0" indent="0" algn="l" defTabSz="914400" rtl="0" eaLnBrk="1" fontAlgn="auto" latinLnBrk="0" hangingPunct="1">
              <a:lnSpc>
                <a:spcPct val="100000"/>
              </a:lnSpc>
              <a:spcBef>
                <a:spcPts val="815"/>
              </a:spcBef>
              <a:spcAft>
                <a:spcPts val="0"/>
              </a:spcAft>
              <a:buClrTx/>
              <a:buSzTx/>
              <a:buFontTx/>
              <a:buNone/>
              <a:tabLst/>
              <a:defRPr/>
            </a:pPr>
            <a:r>
              <a:rPr lang="en-US" sz="3300" kern="0" spc="-280" dirty="0" smtClean="0"/>
              <a:t>Agropromspecdetal</a:t>
            </a:r>
          </a:p>
          <a:p>
            <a:pPr marL="12700" marR="0" lvl="0" indent="0" algn="l" defTabSz="914400" rtl="0" eaLnBrk="1" fontAlgn="auto" latinLnBrk="0" hangingPunct="1">
              <a:lnSpc>
                <a:spcPct val="100000"/>
              </a:lnSpc>
              <a:spcBef>
                <a:spcPts val="815"/>
              </a:spcBef>
              <a:spcAft>
                <a:spcPts val="0"/>
              </a:spcAft>
              <a:buClrTx/>
              <a:buSzTx/>
              <a:buFontTx/>
              <a:buNone/>
              <a:tabLst/>
              <a:defRPr/>
            </a:pPr>
            <a:r>
              <a:rPr lang="en-US" sz="2000" kern="0" spc="-280" dirty="0" smtClean="0"/>
              <a:t>Equipment modernization  </a:t>
            </a:r>
            <a:r>
              <a:rPr lang="en-US" sz="2000" kern="0" spc="-280" dirty="0"/>
              <a:t>results of agricultural goods </a:t>
            </a:r>
            <a:r>
              <a:rPr lang="en-US" sz="2000" kern="0" spc="-280" dirty="0" smtClean="0"/>
              <a:t>manufacturers</a:t>
            </a:r>
            <a:endParaRPr lang="ru-RU" sz="2000" kern="0" spc="-280" dirty="0"/>
          </a:p>
        </p:txBody>
      </p:sp>
      <p:pic>
        <p:nvPicPr>
          <p:cNvPr id="6" name="Рисунок 5"/>
          <p:cNvPicPr>
            <a:picLocks noChangeAspect="1"/>
          </p:cNvPicPr>
          <p:nvPr/>
        </p:nvPicPr>
        <p:blipFill>
          <a:blip r:embed="rId3" cstate="print"/>
          <a:stretch>
            <a:fillRect/>
          </a:stretch>
        </p:blipFill>
        <p:spPr>
          <a:xfrm>
            <a:off x="9236330" y="4610988"/>
            <a:ext cx="1457070" cy="2938527"/>
          </a:xfrm>
          <a:prstGeom prst="rect">
            <a:avLst/>
          </a:prstGeom>
        </p:spPr>
      </p:pic>
      <p:pic>
        <p:nvPicPr>
          <p:cNvPr id="3" name="Рисунок 2"/>
          <p:cNvPicPr>
            <a:picLocks noChangeAspect="1"/>
          </p:cNvPicPr>
          <p:nvPr/>
        </p:nvPicPr>
        <p:blipFill>
          <a:blip r:embed="rId4"/>
          <a:stretch>
            <a:fillRect/>
          </a:stretch>
        </p:blipFill>
        <p:spPr>
          <a:xfrm>
            <a:off x="701930" y="1419225"/>
            <a:ext cx="8534400" cy="5791200"/>
          </a:xfrm>
          <a:prstGeom prst="rect">
            <a:avLst/>
          </a:prstGeom>
        </p:spPr>
      </p:pic>
    </p:spTree>
    <p:extLst>
      <p:ext uri="{BB962C8B-B14F-4D97-AF65-F5344CB8AC3E}">
        <p14:creationId xmlns:p14="http://schemas.microsoft.com/office/powerpoint/2010/main" val="7221489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2277</TotalTime>
  <Words>734</Words>
  <Application>Microsoft Office PowerPoint</Application>
  <PresentationFormat>Произвольный</PresentationFormat>
  <Paragraphs>106</Paragraphs>
  <Slides>17</Slides>
  <Notes>3</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17</vt:i4>
      </vt:variant>
    </vt:vector>
  </HeadingPairs>
  <TitlesOfParts>
    <vt:vector size="21" baseType="lpstr">
      <vt:lpstr>Calibri</vt:lpstr>
      <vt:lpstr>Century Gothic</vt:lpstr>
      <vt:lpstr>Times New Roman</vt:lpstr>
      <vt:lpstr>Office Theme</vt:lpstr>
      <vt:lpstr>Презентация PowerPoint</vt:lpstr>
      <vt:lpstr>+80</vt:lpstr>
      <vt:lpstr>Manufacturing and Scientific Achievements</vt:lpstr>
      <vt:lpstr>Ag Machines</vt:lpstr>
      <vt:lpstr>Preliminary Grain Cleaning Machine APO-50F</vt:lpstr>
      <vt:lpstr>Grain Cleaning Machine ZМ-1/ZМ-40FN</vt:lpstr>
      <vt:lpstr>Indented Block TBM-8</vt:lpstr>
      <vt:lpstr>Презентация PowerPoint</vt:lpstr>
      <vt:lpstr>Презентация PowerPoint</vt:lpstr>
      <vt:lpstr>Презентация PowerPoint</vt:lpstr>
      <vt:lpstr>Processing plants</vt:lpstr>
      <vt:lpstr>Презентация PowerPoint</vt:lpstr>
      <vt:lpstr>Cedar nuts processing plant 1000 tons of cedar nuts per year, one-shift operation  («Avela-Group», LLC, Ussuriysk, 2016) </vt:lpstr>
      <vt:lpstr>Cedar nuts processing plant  («Zoloto Sibiri» , LLC, Moscow, 2017) </vt:lpstr>
      <vt:lpstr>Investments, which work!</vt:lpstr>
      <vt:lpstr>“In the Name of Kirov“, CJSC</vt:lpstr>
      <vt:lpstr>Contact info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презентация_о_компании_27.03_mini</dc:title>
  <dc:creator>Lenovo</dc:creator>
  <cp:lastModifiedBy>Windows User</cp:lastModifiedBy>
  <cp:revision>187</cp:revision>
  <dcterms:created xsi:type="dcterms:W3CDTF">2017-10-18T00:56:06Z</dcterms:created>
  <dcterms:modified xsi:type="dcterms:W3CDTF">2018-01-22T03:33:12Z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2017-03-27T00:00:00Z</vt:filetime>
  </property>
  <property fmtid="{D5CDD505-2E9C-101B-9397-08002B2CF9AE}" pid="3" name="Creator">
    <vt:lpwstr>Adobe Illustrator CC 2014 (Windows)</vt:lpwstr>
  </property>
  <property fmtid="{D5CDD505-2E9C-101B-9397-08002B2CF9AE}" pid="4" name="LastSaved">
    <vt:filetime>2017-10-18T00:00:00Z</vt:filetime>
  </property>
</Properties>
</file>